
<file path=[Content_Types].xml><?xml version="1.0" encoding="utf-8"?>
<Types xmlns="http://schemas.openxmlformats.org/package/2006/content-types"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Omzet</c:v>
                </c:pt>
              </c:strCache>
            </c:strRef>
          </c:tx>
          <c:spPr>
            <a:ln w="28575" cap="flat">
              <a:solidFill>
                <a:srgbClr val="D08447"/>
              </a:solidFill>
              <a:prstDash val="solid"/>
              <a:round/>
            </a:ln>
            <a:effectLst/>
          </c:spPr>
          <c:marker>
            <c:symbol val="circle"/>
            <c:size val="8"/>
            <c:spPr>
              <a:solidFill>
                <a:srgbClr val="D08447"/>
              </a:solidFill>
              <a:ln w="12700" cap="flat">
                <a:solidFill>
                  <a:srgbClr val="D08447"/>
                </a:solidFill>
                <a:prstDash val="solid"/>
                <a:round/>
              </a:ln>
              <a:effectLst/>
            </c:spPr>
          </c:marker>
          <c:dLbls>
            <c:numFmt formatCode="&quot;€ &quot;0&quot;k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F2E8DA"/>
                    </a:solidFill>
                    <a:latin typeface="Trade Gothic Next"/>
                  </a:defRPr>
                </a:pPr>
                <a:endParaRPr lang="nl-NL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Q1</c:v>
                </c:pt>
                <c:pt idx="1">
                  <c:v>Q2</c:v>
                </c:pt>
                <c:pt idx="2">
                  <c:v>Q3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182</c:v>
                </c:pt>
                <c:pt idx="1">
                  <c:v>214</c:v>
                </c:pt>
                <c:pt idx="2">
                  <c:v>263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8F-47E2-ACF2-4421ACBEBC67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094734554"/>
        <c:axId val="2094734552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noFill/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BFAE98"/>
                </a:solidFill>
                <a:latin typeface="Trade Gothic Nex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290"/>
          <c:min val="150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1"/>
  <c:style val="2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Omzet</c:v>
                </c:pt>
              </c:strCache>
            </c:strRef>
          </c:tx>
          <c:spPr>
            <a:solidFill>
              <a:srgbClr val="4A3A30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598-4C69-B630-F6A7F2F58F3B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7598-4C69-B630-F6A7F2F58F3B}"/>
              </c:ext>
            </c:extLst>
          </c:dPt>
          <c:dPt>
            <c:idx val="2"/>
            <c:invertIfNegative val="0"/>
            <c:bubble3D val="0"/>
            <c:spPr>
              <a:solidFill>
                <a:srgbClr val="D08447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7598-4C69-B630-F6A7F2F58F3B}"/>
              </c:ext>
            </c:extLst>
          </c:dPt>
          <c:dLbls>
            <c:numFmt formatCode="&quot;€ &quot;0&quot;k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600" b="0" i="0" u="none" strike="noStrike">
                    <a:solidFill>
                      <a:srgbClr val="F2E8DA"/>
                    </a:solidFill>
                    <a:latin typeface="Walbaum Display"/>
                  </a:defRPr>
                </a:pPr>
                <a:endParaRPr lang="nl-N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Q1</c:v>
                </c:pt>
                <c:pt idx="1">
                  <c:v>Q2</c:v>
                </c:pt>
                <c:pt idx="2">
                  <c:v>Q3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182</c:v>
                </c:pt>
                <c:pt idx="1">
                  <c:v>214</c:v>
                </c:pt>
                <c:pt idx="2">
                  <c:v>263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598-4C69-B630-F6A7F2F58F3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4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4A3A30"/>
            </a:solidFill>
            <a:prstDash val="solid"/>
            <a:round/>
          </a:ln>
        </c:spPr>
        <c:txPr>
          <a:bodyPr/>
          <a:lstStyle/>
          <a:p>
            <a:pPr>
              <a:defRPr sz="1400" b="0" i="0" u="none" strike="noStrike">
                <a:solidFill>
                  <a:srgbClr val="BFAE98"/>
                </a:solidFill>
                <a:latin typeface="Trade Gothic Next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300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1"/>
  <c:style val="2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Behoud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D08447"/>
              </a:solidFill>
              <a:ln w="9525" cap="flat">
                <a:solidFill>
                  <a:srgbClr val="15100D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8426-4560-BE68-22AB945AB68A}"/>
              </c:ext>
            </c:extLst>
          </c:dPt>
          <c:dPt>
            <c:idx val="1"/>
            <c:bubble3D val="0"/>
            <c:spPr>
              <a:solidFill>
                <a:srgbClr val="4A3A30"/>
              </a:solidFill>
              <a:ln w="9525" cap="flat">
                <a:solidFill>
                  <a:srgbClr val="15100D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8426-4560-BE68-22AB945AB68A}"/>
              </c:ext>
            </c:extLst>
          </c:dPt>
          <c:cat>
            <c:strRef>
              <c:f>Sheet1!$A$2:$A$3</c:f>
              <c:strCache>
                <c:ptCount val="2"/>
                <c:pt idx="0">
                  <c:v>bleef</c:v>
                </c:pt>
                <c:pt idx="1">
                  <c:v>ging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94</c:v>
                </c:pt>
                <c:pt idx="1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426-4560-BE68-22AB945AB6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82"/>
      </c:doughnutChart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7769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17/06/relationships/model3d" Target="../media/model3d1.glb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jpeg"/><Relationship Id="rId7" Type="http://schemas.microsoft.com/office/2017/06/relationships/model3d" Target="../media/model3d1.glb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17/06/relationships/model3d" Target="../media/model3d1.glb"/><Relationship Id="rId3" Type="http://schemas.openxmlformats.org/officeDocument/2006/relationships/image" Target="../media/image1.jpeg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6.png"/><Relationship Id="rId18" Type="http://schemas.openxmlformats.org/officeDocument/2006/relationships/image" Target="../media/image7.png"/><Relationship Id="rId3" Type="http://schemas.openxmlformats.org/officeDocument/2006/relationships/image" Target="../media/image1.jpe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6" Type="http://schemas.microsoft.com/office/2017/06/relationships/model3d" Target="../media/model3d1.glb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14.png"/><Relationship Id="rId5" Type="http://schemas.openxmlformats.org/officeDocument/2006/relationships/image" Target="../media/image3.png"/><Relationship Id="rId15" Type="http://schemas.openxmlformats.org/officeDocument/2006/relationships/chart" Target="../charts/chart3.xml"/><Relationship Id="rId10" Type="http://schemas.openxmlformats.org/officeDocument/2006/relationships/image" Target="../media/image13.png"/><Relationship Id="rId4" Type="http://schemas.openxmlformats.org/officeDocument/2006/relationships/image" Target="../media/image2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.jpeg"/><Relationship Id="rId7" Type="http://schemas.microsoft.com/office/2017/06/relationships/model3d" Target="../media/model3d1.glb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.jpeg"/><Relationship Id="rId7" Type="http://schemas.microsoft.com/office/2017/06/relationships/model3d" Target="../media/model3d1.glb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.jpeg"/><Relationship Id="rId7" Type="http://schemas.microsoft.com/office/2017/06/relationships/model3d" Target="../media/model3d1.glb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17/06/relationships/model3d" Target="../media/model3d1.glb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licht" descr="lich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-1303020"/>
            <a:ext cx="8686800" cy="8686800"/>
          </a:xfrm>
          <a:prstGeom prst="rect">
            <a:avLst/>
          </a:prstGeom>
        </p:spPr>
      </p:pic>
      <p:pic>
        <p:nvPicPr>
          <p:cNvPr id="4" name="!!wazig2" descr="boon-c-wazi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-1800000">
            <a:off x="4754880" y="320040"/>
            <a:ext cx="1371600" cy="1371600"/>
          </a:xfrm>
          <a:prstGeom prst="rect">
            <a:avLst/>
          </a:prstGeom>
        </p:spPr>
      </p:pic>
      <p:pic>
        <p:nvPicPr>
          <p:cNvPr id="5" name="!!wazig3" descr="boon-g-wazi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400000">
            <a:off x="10607040" y="5120640"/>
            <a:ext cx="1737360" cy="1737360"/>
          </a:xfrm>
          <a:prstGeom prst="rect">
            <a:avLst/>
          </a:prstGeom>
        </p:spPr>
      </p:pic>
      <p:pic>
        <p:nvPicPr>
          <p:cNvPr id="6" name="!!merk" descr="merk-crem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" y="530352"/>
            <a:ext cx="420624" cy="420624"/>
          </a:xfrm>
          <a:prstGeom prst="rect">
            <a:avLst/>
          </a:prstGeom>
        </p:spPr>
      </p:pic>
      <p:sp>
        <p:nvSpPr>
          <p:cNvPr id="7" name="!!merknaam"/>
          <p:cNvSpPr/>
          <p:nvPr/>
        </p:nvSpPr>
        <p:spPr>
          <a:xfrm>
            <a:off x="1225296" y="64008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F2E8DA"/>
                </a:solidFill>
                <a:latin typeface="Trade Gothic Next" pitchFamily="34" charset="0"/>
                <a:ea typeface="Trade Gothic Next" pitchFamily="34" charset="-122"/>
                <a:cs typeface="Trade Gothic Next" pitchFamily="34" charset="-120"/>
              </a:rPr>
              <a:t>ZEEWIND KOFFIEBRANDERS</a:t>
            </a:r>
            <a:endParaRPr lang="en-US" sz="1000" dirty="0"/>
          </a:p>
        </p:txBody>
      </p:sp>
      <p:sp>
        <p:nvSpPr>
          <p:cNvPr id="8" name="!!label"/>
          <p:cNvSpPr/>
          <p:nvPr/>
        </p:nvSpPr>
        <p:spPr>
          <a:xfrm>
            <a:off x="685800" y="210312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kern="0" spc="500" dirty="0">
                <a:solidFill>
                  <a:srgbClr val="D08447"/>
                </a:solidFill>
                <a:latin typeface="Trade Gothic Next" pitchFamily="34" charset="0"/>
                <a:ea typeface="Trade Gothic Next" pitchFamily="34" charset="-122"/>
                <a:cs typeface="Trade Gothic Next" pitchFamily="34" charset="-120"/>
              </a:rPr>
              <a:t>KWARTAALOVERLEG</a:t>
            </a:r>
            <a:endParaRPr lang="en-US" sz="1200" dirty="0"/>
          </a:p>
        </p:txBody>
      </p:sp>
      <p:sp>
        <p:nvSpPr>
          <p:cNvPr id="9" name="!!titel"/>
          <p:cNvSpPr/>
          <p:nvPr/>
        </p:nvSpPr>
        <p:spPr>
          <a:xfrm>
            <a:off x="548640" y="2240280"/>
            <a:ext cx="73152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200" dirty="0">
                <a:solidFill>
                  <a:srgbClr val="F2E8DA"/>
                </a:solidFill>
                <a:latin typeface="Walbaum Display Light" pitchFamily="34" charset="0"/>
                <a:ea typeface="Walbaum Display Light" pitchFamily="34" charset="-122"/>
                <a:cs typeface="Walbaum Display Light" pitchFamily="34" charset="-120"/>
              </a:rPr>
              <a:t>Q3 2026</a:t>
            </a:r>
            <a:endParaRPr lang="en-US" sz="13200" dirty="0"/>
          </a:p>
        </p:txBody>
      </p:sp>
      <p:sp>
        <p:nvSpPr>
          <p:cNvPr id="10" name="!!datum"/>
          <p:cNvSpPr/>
          <p:nvPr/>
        </p:nvSpPr>
        <p:spPr>
          <a:xfrm>
            <a:off x="685800" y="480060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BFAE98"/>
                </a:solidFill>
                <a:latin typeface="Trade Gothic Next Light" pitchFamily="34" charset="0"/>
                <a:ea typeface="Trade Gothic Next Light" pitchFamily="34" charset="-122"/>
                <a:cs typeface="Trade Gothic Next Light" pitchFamily="34" charset="-120"/>
              </a:rPr>
              <a:t>Scheveningen, 14 oktober 2026</a:t>
            </a:r>
            <a:endParaRPr lang="en-US" sz="1500" dirty="0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1" name="!!boon">
                <a:extLst>
                  <a:ext uri="{FF2B5EF4-FFF2-40B4-BE49-F238E27FC236}">
                    <a16:creationId xmlns:a16="http://schemas.microsoft.com/office/drawing/2014/main" id="{13888047-12EF-44C8-161F-F5C59D60E40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213835501"/>
                  </p:ext>
                </p:extLst>
              </p:nvPr>
            </p:nvGraphicFramePr>
            <p:xfrm>
              <a:off x="6915754" y="945395"/>
              <a:ext cx="4913689" cy="4189967"/>
            </p:xfrm>
            <a:graphic>
              <a:graphicData uri="http://schemas.microsoft.com/office/drawing/2017/model3d">
                <am3d:model3d r:embed="rId8">
                  <am3d:spPr>
                    <a:xfrm>
                      <a:off x="0" y="0"/>
                      <a:ext cx="4913689" cy="4189967"/>
                    </a:xfrm>
                    <a:prstGeom prst="rect">
                      <a:avLst/>
                    </a:prstGeom>
                  </am3d:spPr>
                  <am3d:camera>
                    <am3d:pos x="0" y="0" z="5927246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500000" d="1000000"/>
                    <am3d:preTrans dx="0" dy="-414000" dz="1926181"/>
                    <am3d:scale>
                      <am3d:sx n="1000000" d="1000000"/>
                      <am3d:sy n="1000000" d="1000000"/>
                      <am3d:sz n="1000000" d="1000000"/>
                    </am3d:scale>
                    <am3d:rot ax="840000" ay="20520000" az="20160000"/>
                    <am3d:postTrans dx="0" dy="0" dz="0"/>
                  </am3d:trans>
                  <am3d:raster rName="Office3DRenderer" rVer="16.0.8326">
                    <am3d:blip r:embed="rId9"/>
                  </am3d:raster>
                  <am3d:objViewport viewportSz="658967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1" name="!!boon">
                <a:extLst>
                  <a:ext uri="{FF2B5EF4-FFF2-40B4-BE49-F238E27FC236}">
                    <a16:creationId xmlns:a16="http://schemas.microsoft.com/office/drawing/2014/main" id="{13888047-12EF-44C8-161F-F5C59D60E40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915754" y="945395"/>
                <a:ext cx="4913689" cy="4189967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!!wazig1" descr="boon-e-waziger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200000">
            <a:off x="-2103120" y="5120640"/>
            <a:ext cx="3840480" cy="384048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9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1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licht" descr="lich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40480" y="-1920240"/>
            <a:ext cx="9144000" cy="9144000"/>
          </a:xfrm>
          <a:prstGeom prst="rect">
            <a:avLst/>
          </a:prstGeom>
        </p:spPr>
      </p:pic>
      <p:pic>
        <p:nvPicPr>
          <p:cNvPr id="4" name="!!wazig2" descr="boon-c-wazi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-1080000">
            <a:off x="3931920" y="91440"/>
            <a:ext cx="1280160" cy="1280160"/>
          </a:xfrm>
          <a:prstGeom prst="rect">
            <a:avLst/>
          </a:prstGeom>
        </p:spPr>
      </p:pic>
      <p:pic>
        <p:nvPicPr>
          <p:cNvPr id="5" name="!!wazig3" descr="boon-g-wazi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3480000">
            <a:off x="11064240" y="4480560"/>
            <a:ext cx="1645920" cy="1645920"/>
          </a:xfrm>
          <a:prstGeom prst="rect">
            <a:avLst/>
          </a:prstGeom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3" name="!!boon">
                <a:extLst>
                  <a:ext uri="{FF2B5EF4-FFF2-40B4-BE49-F238E27FC236}">
                    <a16:creationId xmlns:a16="http://schemas.microsoft.com/office/drawing/2014/main" id="{FCD09085-32CA-6973-1868-DB6CCA2E764A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917587914"/>
                  </p:ext>
                </p:extLst>
              </p:nvPr>
            </p:nvGraphicFramePr>
            <p:xfrm>
              <a:off x="5522408" y="456828"/>
              <a:ext cx="5780141" cy="4389861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5780141" cy="4389861"/>
                    </a:xfrm>
                    <a:prstGeom prst="rect">
                      <a:avLst/>
                    </a:prstGeom>
                  </am3d:spPr>
                  <am3d:camera>
                    <am3d:pos x="0" y="0" z="5927246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500000" d="1000000"/>
                    <am3d:preTrans dx="0" dy="-414000" dz="1926181"/>
                    <am3d:scale>
                      <am3d:sx n="1000000" d="1000000"/>
                      <am3d:sy n="1000000" d="1000000"/>
                      <am3d:sz n="1000000" d="1000000"/>
                    </am3d:scale>
                    <am3d:rot ax="480000" ay="19560000" az="1080000"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777986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3" name="!!boon">
                <a:extLst>
                  <a:ext uri="{FF2B5EF4-FFF2-40B4-BE49-F238E27FC236}">
                    <a16:creationId xmlns:a16="http://schemas.microsoft.com/office/drawing/2014/main" id="{FCD09085-32CA-6973-1868-DB6CCA2E764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522408" y="456828"/>
                <a:ext cx="5780141" cy="4389861"/>
              </a:xfrm>
              <a:prstGeom prst="rect">
                <a:avLst/>
              </a:prstGeom>
            </p:spPr>
          </p:pic>
        </mc:Fallback>
      </mc:AlternateContent>
      <p:sp>
        <p:nvSpPr>
          <p:cNvPr id="6" name="!!label"/>
          <p:cNvSpPr/>
          <p:nvPr/>
        </p:nvSpPr>
        <p:spPr>
          <a:xfrm>
            <a:off x="685800" y="5669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300" dirty="0">
                <a:solidFill>
                  <a:srgbClr val="D08447"/>
                </a:solidFill>
                <a:latin typeface="Trade Gothic Next" pitchFamily="34" charset="0"/>
                <a:ea typeface="Trade Gothic Next" pitchFamily="34" charset="-122"/>
                <a:cs typeface="Trade Gothic Next" pitchFamily="34" charset="-120"/>
              </a:rPr>
              <a:t>Q3 2026  ·  RESULTATEN</a:t>
            </a:r>
            <a:endParaRPr lang="en-US" sz="1050" dirty="0"/>
          </a:p>
        </p:txBody>
      </p:sp>
      <p:sp>
        <p:nvSpPr>
          <p:cNvPr id="7" name="!!voet"/>
          <p:cNvSpPr/>
          <p:nvPr/>
        </p:nvSpPr>
        <p:spPr>
          <a:xfrm>
            <a:off x="685800" y="6419088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7D6D5E"/>
                </a:solidFill>
                <a:latin typeface="Trade Gothic Next" pitchFamily="34" charset="0"/>
                <a:ea typeface="Trade Gothic Next" pitchFamily="34" charset="-122"/>
                <a:cs typeface="Trade Gothic Next" pitchFamily="34" charset="-120"/>
              </a:rPr>
              <a:t>Zeewind · vertrouwelijk</a:t>
            </a:r>
            <a:endParaRPr lang="en-US" sz="900" dirty="0"/>
          </a:p>
        </p:txBody>
      </p:sp>
      <p:sp>
        <p:nvSpPr>
          <p:cNvPr id="8" name="!!nummer"/>
          <p:cNvSpPr/>
          <p:nvPr/>
        </p:nvSpPr>
        <p:spPr>
          <a:xfrm>
            <a:off x="11201400" y="6419088"/>
            <a:ext cx="3017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900" dirty="0">
                <a:solidFill>
                  <a:srgbClr val="7D6D5E"/>
                </a:solidFill>
                <a:latin typeface="Trade Gothic Next" pitchFamily="34" charset="0"/>
                <a:ea typeface="Trade Gothic Next" pitchFamily="34" charset="-122"/>
                <a:cs typeface="Trade Gothic Next" pitchFamily="34" charset="-120"/>
              </a:rPr>
              <a:t>2</a:t>
            </a:r>
            <a:endParaRPr lang="en-US" sz="900" dirty="0"/>
          </a:p>
        </p:txBody>
      </p:sp>
      <p:sp>
        <p:nvSpPr>
          <p:cNvPr id="9" name="!!getal"/>
          <p:cNvSpPr/>
          <p:nvPr/>
        </p:nvSpPr>
        <p:spPr>
          <a:xfrm>
            <a:off x="365760" y="868680"/>
            <a:ext cx="960120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200" dirty="0">
                <a:solidFill>
                  <a:srgbClr val="F2E8DA"/>
                </a:solidFill>
                <a:effectLst>
                  <a:glow rad="254000">
                    <a:srgbClr val="D08447">
                      <a:alpha val="12000"/>
                    </a:srgbClr>
                  </a:glow>
                </a:effectLst>
                <a:latin typeface="Walbaum Display Light" pitchFamily="34" charset="0"/>
                <a:ea typeface="Walbaum Display Light" pitchFamily="34" charset="-122"/>
                <a:cs typeface="Walbaum Display Light" pitchFamily="34" charset="-120"/>
              </a:rPr>
              <a:t>+23%</a:t>
            </a:r>
            <a:endParaRPr lang="en-US" sz="26200" dirty="0">
              <a:effectLst>
                <a:glow rad="254000">
                  <a:srgbClr val="D08447">
                    <a:alpha val="12000"/>
                  </a:srgbClr>
                </a:glow>
              </a:effectLst>
            </a:endParaRPr>
          </a:p>
        </p:txBody>
      </p:sp>
      <p:sp>
        <p:nvSpPr>
          <p:cNvPr id="10" name="!!zin"/>
          <p:cNvSpPr/>
          <p:nvPr/>
        </p:nvSpPr>
        <p:spPr>
          <a:xfrm>
            <a:off x="685800" y="4526280"/>
            <a:ext cx="6035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100" i="1" dirty="0">
                <a:solidFill>
                  <a:srgbClr val="F2E8DA"/>
                </a:solidFill>
                <a:latin typeface="Walbaum Display" pitchFamily="34" charset="0"/>
                <a:ea typeface="Walbaum Display" pitchFamily="34" charset="-122"/>
                <a:cs typeface="Walbaum Display" pitchFamily="34" charset="-120"/>
              </a:rPr>
              <a:t>Ons beste kwartaal ooit.</a:t>
            </a:r>
            <a:endParaRPr lang="en-US" sz="3100" dirty="0"/>
          </a:p>
        </p:txBody>
      </p:sp>
      <p:sp>
        <p:nvSpPr>
          <p:cNvPr id="11" name="!!onder"/>
          <p:cNvSpPr/>
          <p:nvPr/>
        </p:nvSpPr>
        <p:spPr>
          <a:xfrm>
            <a:off x="685800" y="5120640"/>
            <a:ext cx="6035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BFAE98"/>
                </a:solidFill>
                <a:latin typeface="Trade Gothic Next Light" pitchFamily="34" charset="0"/>
                <a:ea typeface="Trade Gothic Next Light" pitchFamily="34" charset="-122"/>
                <a:cs typeface="Trade Gothic Next Light" pitchFamily="34" charset="-120"/>
              </a:rPr>
              <a:t>€ 263.000 omzet, € 49.000 meer dan in Q2</a:t>
            </a:r>
            <a:endParaRPr lang="en-US" sz="1400" dirty="0"/>
          </a:p>
        </p:txBody>
      </p:sp>
      <p:graphicFrame>
        <p:nvGraphicFramePr>
          <p:cNvPr id="12" name="lijngrafiek"/>
          <p:cNvGraphicFramePr/>
          <p:nvPr/>
        </p:nvGraphicFramePr>
        <p:xfrm>
          <a:off x="7818120" y="4343400"/>
          <a:ext cx="3749040" cy="1874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pic>
        <p:nvPicPr>
          <p:cNvPr id="3" name="!!wazig1" descr="boon-e-waziger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1920000">
            <a:off x="-2194560" y="5394960"/>
            <a:ext cx="3657600" cy="3657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6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9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Graphic spid="12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licht" descr="lich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2520" y="-1234440"/>
            <a:ext cx="4572000" cy="4572000"/>
          </a:xfrm>
          <a:prstGeom prst="rect">
            <a:avLst/>
          </a:prstGeom>
        </p:spPr>
      </p:pic>
      <p:pic>
        <p:nvPicPr>
          <p:cNvPr id="4" name="!!wazig2" descr="boon-c-wazi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600000">
            <a:off x="8503920" y="-365760"/>
            <a:ext cx="1097280" cy="1097280"/>
          </a:xfrm>
          <a:prstGeom prst="rect">
            <a:avLst/>
          </a:prstGeom>
        </p:spPr>
      </p:pic>
      <p:pic>
        <p:nvPicPr>
          <p:cNvPr id="5" name="!!wazig3" descr="boon-g-wazi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4800000">
            <a:off x="11521440" y="5760720"/>
            <a:ext cx="1371600" cy="1371600"/>
          </a:xfrm>
          <a:prstGeom prst="rect">
            <a:avLst/>
          </a:prstGeom>
        </p:spPr>
      </p:pic>
      <p:sp>
        <p:nvSpPr>
          <p:cNvPr id="6" name="!!label"/>
          <p:cNvSpPr/>
          <p:nvPr/>
        </p:nvSpPr>
        <p:spPr>
          <a:xfrm>
            <a:off x="685800" y="5669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300" dirty="0">
                <a:solidFill>
                  <a:srgbClr val="D08447"/>
                </a:solidFill>
                <a:latin typeface="Trade Gothic Next" pitchFamily="34" charset="0"/>
                <a:ea typeface="Trade Gothic Next" pitchFamily="34" charset="-122"/>
                <a:cs typeface="Trade Gothic Next" pitchFamily="34" charset="-120"/>
              </a:rPr>
              <a:t>OMZET PER KWARTAAL</a:t>
            </a:r>
            <a:endParaRPr lang="en-US" sz="1050" dirty="0"/>
          </a:p>
        </p:txBody>
      </p:sp>
      <p:sp>
        <p:nvSpPr>
          <p:cNvPr id="7" name="!!voet"/>
          <p:cNvSpPr/>
          <p:nvPr/>
        </p:nvSpPr>
        <p:spPr>
          <a:xfrm>
            <a:off x="685800" y="6419088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7D6D5E"/>
                </a:solidFill>
                <a:latin typeface="Trade Gothic Next" pitchFamily="34" charset="0"/>
                <a:ea typeface="Trade Gothic Next" pitchFamily="34" charset="-122"/>
                <a:cs typeface="Trade Gothic Next" pitchFamily="34" charset="-120"/>
              </a:rPr>
              <a:t>Zeewind · vertrouwelijk</a:t>
            </a:r>
            <a:endParaRPr lang="en-US" sz="900" dirty="0"/>
          </a:p>
        </p:txBody>
      </p:sp>
      <p:sp>
        <p:nvSpPr>
          <p:cNvPr id="8" name="!!nummer"/>
          <p:cNvSpPr/>
          <p:nvPr/>
        </p:nvSpPr>
        <p:spPr>
          <a:xfrm>
            <a:off x="11201400" y="6419088"/>
            <a:ext cx="3017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900" dirty="0">
                <a:solidFill>
                  <a:srgbClr val="7D6D5E"/>
                </a:solidFill>
                <a:latin typeface="Trade Gothic Next" pitchFamily="34" charset="0"/>
                <a:ea typeface="Trade Gothic Next" pitchFamily="34" charset="-122"/>
                <a:cs typeface="Trade Gothic Next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!!titel"/>
          <p:cNvSpPr/>
          <p:nvPr/>
        </p:nvSpPr>
        <p:spPr>
          <a:xfrm>
            <a:off x="685800" y="896112"/>
            <a:ext cx="74980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dirty="0">
                <a:solidFill>
                  <a:srgbClr val="F2E8DA"/>
                </a:solidFill>
                <a:latin typeface="Walbaum Display" pitchFamily="34" charset="0"/>
                <a:ea typeface="Walbaum Display" pitchFamily="34" charset="-122"/>
                <a:cs typeface="Walbaum Display" pitchFamily="34" charset="-120"/>
              </a:rPr>
              <a:t>Elk kwartaal beter. Q3 het best.</a:t>
            </a:r>
            <a:endParaRPr lang="en-US" sz="3400" dirty="0"/>
          </a:p>
        </p:txBody>
      </p:sp>
      <p:graphicFrame>
        <p:nvGraphicFramePr>
          <p:cNvPr id="10" name="staaf"/>
          <p:cNvGraphicFramePr/>
          <p:nvPr/>
        </p:nvGraphicFramePr>
        <p:xfrm>
          <a:off x="502920" y="1783080"/>
          <a:ext cx="7589520" cy="44348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1" name="!!bedrag"/>
          <p:cNvSpPr/>
          <p:nvPr/>
        </p:nvSpPr>
        <p:spPr>
          <a:xfrm>
            <a:off x="8549640" y="2011680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dirty="0">
                <a:solidFill>
                  <a:srgbClr val="F2E8DA"/>
                </a:solidFill>
                <a:latin typeface="Walbaum Display" pitchFamily="34" charset="0"/>
                <a:ea typeface="Walbaum Display" pitchFamily="34" charset="-122"/>
                <a:cs typeface="Walbaum Display" pitchFamily="34" charset="-120"/>
              </a:rPr>
              <a:t>€ 263.000</a:t>
            </a:r>
            <a:endParaRPr lang="en-US" sz="4000" dirty="0"/>
          </a:p>
        </p:txBody>
      </p:sp>
      <p:sp>
        <p:nvSpPr>
          <p:cNvPr id="12" name="!!bedragtekst"/>
          <p:cNvSpPr/>
          <p:nvPr/>
        </p:nvSpPr>
        <p:spPr>
          <a:xfrm>
            <a:off x="8549640" y="2724912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BFAE98"/>
                </a:solidFill>
                <a:latin typeface="Trade Gothic Next Light" pitchFamily="34" charset="0"/>
                <a:ea typeface="Trade Gothic Next Light" pitchFamily="34" charset="-122"/>
                <a:cs typeface="Trade Gothic Next Light" pitchFamily="34" charset="-120"/>
              </a:rPr>
              <a:t>omzet in Q3, tegen € 214.000 in Q2</a:t>
            </a:r>
            <a:endParaRPr lang="en-US" sz="1400" dirty="0"/>
          </a:p>
        </p:txBody>
      </p:sp>
      <p:sp>
        <p:nvSpPr>
          <p:cNvPr id="13" name="!!streep"/>
          <p:cNvSpPr/>
          <p:nvPr/>
        </p:nvSpPr>
        <p:spPr>
          <a:xfrm>
            <a:off x="8549640" y="3520440"/>
            <a:ext cx="2971800" cy="0"/>
          </a:xfrm>
          <a:prstGeom prst="line">
            <a:avLst/>
          </a:prstGeom>
          <a:noFill/>
          <a:ln w="9525">
            <a:solidFill>
              <a:srgbClr val="F2E8DA">
                <a:alpha val="30000"/>
              </a:srgbClr>
            </a:solidFill>
            <a:prstDash val="solid"/>
          </a:ln>
        </p:spPr>
      </p:sp>
      <p:sp>
        <p:nvSpPr>
          <p:cNvPr id="14" name="!!erbij"/>
          <p:cNvSpPr/>
          <p:nvPr/>
        </p:nvSpPr>
        <p:spPr>
          <a:xfrm>
            <a:off x="8549640" y="370332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dirty="0">
                <a:solidFill>
                  <a:srgbClr val="D08447"/>
                </a:solidFill>
                <a:latin typeface="Walbaum Display" pitchFamily="34" charset="0"/>
                <a:ea typeface="Walbaum Display" pitchFamily="34" charset="-122"/>
                <a:cs typeface="Walbaum Display" pitchFamily="34" charset="-120"/>
              </a:rPr>
              <a:t>+ € 49.000</a:t>
            </a:r>
            <a:endParaRPr lang="en-US" sz="3000" dirty="0"/>
          </a:p>
        </p:txBody>
      </p:sp>
      <p:sp>
        <p:nvSpPr>
          <p:cNvPr id="15" name="!!erbijtekst"/>
          <p:cNvSpPr/>
          <p:nvPr/>
        </p:nvSpPr>
        <p:spPr>
          <a:xfrm>
            <a:off x="8549640" y="4279392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BFAE98"/>
                </a:solidFill>
                <a:latin typeface="Trade Gothic Next Light" pitchFamily="34" charset="0"/>
                <a:ea typeface="Trade Gothic Next Light" pitchFamily="34" charset="-122"/>
                <a:cs typeface="Trade Gothic Next Light" pitchFamily="34" charset="-120"/>
              </a:rPr>
              <a:t>erbij in drie maanden, vooral zakelijk</a:t>
            </a:r>
            <a:endParaRPr lang="en-US" sz="1400" dirty="0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6" name="!!boon">
                <a:extLst>
                  <a:ext uri="{FF2B5EF4-FFF2-40B4-BE49-F238E27FC236}">
                    <a16:creationId xmlns:a16="http://schemas.microsoft.com/office/drawing/2014/main" id="{8A2461B4-FC54-6B6A-4B3D-527C7A6EEC20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939812713"/>
                  </p:ext>
                </p:extLst>
              </p:nvPr>
            </p:nvGraphicFramePr>
            <p:xfrm>
              <a:off x="10183553" y="226082"/>
              <a:ext cx="1669931" cy="1650953"/>
            </p:xfrm>
            <a:graphic>
              <a:graphicData uri="http://schemas.microsoft.com/office/drawing/2017/model3d">
                <am3d:model3d r:embed="rId8">
                  <am3d:spPr>
                    <a:xfrm>
                      <a:off x="0" y="0"/>
                      <a:ext cx="1669931" cy="1650953"/>
                    </a:xfrm>
                    <a:prstGeom prst="rect">
                      <a:avLst/>
                    </a:prstGeom>
                  </am3d:spPr>
                  <am3d:camera>
                    <am3d:pos x="0" y="0" z="5927246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500000" d="1000000"/>
                    <am3d:preTrans dx="0" dy="-414000" dz="1926181"/>
                    <am3d:scale>
                      <am3d:sx n="1000000" d="1000000"/>
                      <am3d:sy n="1000000" d="1000000"/>
                      <am3d:sz n="1000000" d="1000000"/>
                    </am3d:scale>
                    <am3d:rot ax="20400000" ay="1800000" az="19200000"/>
                    <am3d:postTrans dx="0" dy="0" dz="0"/>
                  </am3d:trans>
                  <am3d:raster rName="Office3DRenderer" rVer="16.0.8326">
                    <am3d:blip r:embed="rId9"/>
                  </am3d:raster>
                  <am3d:objViewport viewportSz="2372059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6" name="!!boon">
                <a:extLst>
                  <a:ext uri="{FF2B5EF4-FFF2-40B4-BE49-F238E27FC236}">
                    <a16:creationId xmlns:a16="http://schemas.microsoft.com/office/drawing/2014/main" id="{8A2461B4-FC54-6B6A-4B3D-527C7A6EEC20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183553" y="226082"/>
                <a:ext cx="1669931" cy="1650953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!!wazig1" descr="boon-e-waziger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3000000">
            <a:off x="-4023360" y="6675120"/>
            <a:ext cx="3474720" cy="34747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4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8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9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6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11" grpId="0" animBg="1"/>
      <p:bldP spid="12" grpId="0" animBg="1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licht" descr="lich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1160" y="3657600"/>
            <a:ext cx="4572000" cy="4572000"/>
          </a:xfrm>
          <a:prstGeom prst="rect">
            <a:avLst/>
          </a:prstGeom>
        </p:spPr>
      </p:pic>
      <p:pic>
        <p:nvPicPr>
          <p:cNvPr id="4" name="!!wazig2" descr="boon-c-wazi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-2400000">
            <a:off x="11247120" y="182880"/>
            <a:ext cx="1005840" cy="1005840"/>
          </a:xfrm>
          <a:prstGeom prst="rect">
            <a:avLst/>
          </a:prstGeom>
        </p:spPr>
      </p:pic>
      <p:pic>
        <p:nvPicPr>
          <p:cNvPr id="5" name="!!wazig3" descr="boon-g-wazi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200000">
            <a:off x="7680960" y="6035040"/>
            <a:ext cx="1188720" cy="1188720"/>
          </a:xfrm>
          <a:prstGeom prst="rect">
            <a:avLst/>
          </a:prstGeom>
        </p:spPr>
      </p:pic>
      <p:sp>
        <p:nvSpPr>
          <p:cNvPr id="6" name="!!label"/>
          <p:cNvSpPr/>
          <p:nvPr/>
        </p:nvSpPr>
        <p:spPr>
          <a:xfrm>
            <a:off x="685800" y="5669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300" dirty="0">
                <a:solidFill>
                  <a:srgbClr val="D08447"/>
                </a:solidFill>
                <a:latin typeface="Trade Gothic Next" pitchFamily="34" charset="0"/>
                <a:ea typeface="Trade Gothic Next" pitchFamily="34" charset="-122"/>
                <a:cs typeface="Trade Gothic Next" pitchFamily="34" charset="-120"/>
              </a:rPr>
              <a:t>WAAR DE GROEI VANDAAN KWAM</a:t>
            </a:r>
            <a:endParaRPr lang="en-US" sz="1050" dirty="0"/>
          </a:p>
        </p:txBody>
      </p:sp>
      <p:sp>
        <p:nvSpPr>
          <p:cNvPr id="7" name="!!voet"/>
          <p:cNvSpPr/>
          <p:nvPr/>
        </p:nvSpPr>
        <p:spPr>
          <a:xfrm>
            <a:off x="685800" y="6419088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7D6D5E"/>
                </a:solidFill>
                <a:latin typeface="Trade Gothic Next" pitchFamily="34" charset="0"/>
                <a:ea typeface="Trade Gothic Next" pitchFamily="34" charset="-122"/>
                <a:cs typeface="Trade Gothic Next" pitchFamily="34" charset="-120"/>
              </a:rPr>
              <a:t>Zeewind · vertrouwelijk</a:t>
            </a:r>
            <a:endParaRPr lang="en-US" sz="900" dirty="0"/>
          </a:p>
        </p:txBody>
      </p:sp>
      <p:sp>
        <p:nvSpPr>
          <p:cNvPr id="8" name="!!nummer"/>
          <p:cNvSpPr/>
          <p:nvPr/>
        </p:nvSpPr>
        <p:spPr>
          <a:xfrm>
            <a:off x="11201400" y="6419088"/>
            <a:ext cx="3017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900" dirty="0">
                <a:solidFill>
                  <a:srgbClr val="7D6D5E"/>
                </a:solidFill>
                <a:latin typeface="Trade Gothic Next" pitchFamily="34" charset="0"/>
                <a:ea typeface="Trade Gothic Next" pitchFamily="34" charset="-122"/>
                <a:cs typeface="Trade Gothic Next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scheiding0"/>
          <p:cNvSpPr/>
          <p:nvPr/>
        </p:nvSpPr>
        <p:spPr>
          <a:xfrm>
            <a:off x="4160520" y="1234440"/>
            <a:ext cx="0" cy="4846320"/>
          </a:xfrm>
          <a:prstGeom prst="line">
            <a:avLst/>
          </a:prstGeom>
          <a:noFill/>
          <a:ln w="9525">
            <a:solidFill>
              <a:srgbClr val="F2E8DA">
                <a:alpha val="22000"/>
              </a:srgbClr>
            </a:solidFill>
            <a:prstDash val="solid"/>
          </a:ln>
        </p:spPr>
      </p:sp>
      <p:sp>
        <p:nvSpPr>
          <p:cNvPr id="10" name="scheiding1"/>
          <p:cNvSpPr/>
          <p:nvPr/>
        </p:nvSpPr>
        <p:spPr>
          <a:xfrm>
            <a:off x="8001000" y="1234440"/>
            <a:ext cx="0" cy="4846320"/>
          </a:xfrm>
          <a:prstGeom prst="line">
            <a:avLst/>
          </a:prstGeom>
          <a:noFill/>
          <a:ln w="9525">
            <a:solidFill>
              <a:srgbClr val="F2E8DA">
                <a:alpha val="22000"/>
              </a:srgbClr>
            </a:solidFill>
            <a:prstDash val="solid"/>
          </a:ln>
        </p:spPr>
      </p:sp>
      <p:sp>
        <p:nvSpPr>
          <p:cNvPr id="11" name="!!k0"/>
          <p:cNvSpPr/>
          <p:nvPr/>
        </p:nvSpPr>
        <p:spPr>
          <a:xfrm>
            <a:off x="685800" y="1097280"/>
            <a:ext cx="3200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400" dirty="0">
                <a:solidFill>
                  <a:srgbClr val="F2E8DA"/>
                </a:solidFill>
                <a:latin typeface="Walbaum Display Light" pitchFamily="34" charset="0"/>
                <a:ea typeface="Walbaum Display Light" pitchFamily="34" charset="-122"/>
                <a:cs typeface="Walbaum Display Light" pitchFamily="34" charset="-120"/>
              </a:rPr>
              <a:t>41</a:t>
            </a:r>
            <a:endParaRPr lang="en-US" sz="10400" dirty="0"/>
          </a:p>
        </p:txBody>
      </p:sp>
      <p:sp>
        <p:nvSpPr>
          <p:cNvPr id="12" name="!!kt0"/>
          <p:cNvSpPr/>
          <p:nvPr/>
        </p:nvSpPr>
        <p:spPr>
          <a:xfrm>
            <a:off x="685800" y="2606040"/>
            <a:ext cx="3063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BFAE98"/>
                </a:solidFill>
                <a:latin typeface="Trade Gothic Next Light" pitchFamily="34" charset="0"/>
                <a:ea typeface="Trade Gothic Next Light" pitchFamily="34" charset="-122"/>
                <a:cs typeface="Trade Gothic Next Light" pitchFamily="34" charset="-120"/>
              </a:rPr>
              <a:t>nieuwe zakelijke klanten. Kantoren, twee hotels en een sportschool.</a:t>
            </a:r>
            <a:endParaRPr lang="en-US" sz="1400" dirty="0"/>
          </a:p>
        </p:txBody>
      </p:sp>
      <p:pic>
        <p:nvPicPr>
          <p:cNvPr id="13" name="stip0" descr="boon-a-klein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-2700000">
            <a:off x="667512" y="3639312"/>
            <a:ext cx="310896" cy="310896"/>
          </a:xfrm>
          <a:prstGeom prst="rect">
            <a:avLst/>
          </a:prstGeom>
        </p:spPr>
      </p:pic>
      <p:pic>
        <p:nvPicPr>
          <p:cNvPr id="14" name="stip1" descr="boon-f-klein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20000">
            <a:off x="1078992" y="3639312"/>
            <a:ext cx="310896" cy="310896"/>
          </a:xfrm>
          <a:prstGeom prst="rect">
            <a:avLst/>
          </a:prstGeom>
        </p:spPr>
      </p:pic>
      <p:pic>
        <p:nvPicPr>
          <p:cNvPr id="15" name="stip2" descr="boon-c-klein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-2460000">
            <a:off x="1490472" y="3639312"/>
            <a:ext cx="310896" cy="310896"/>
          </a:xfrm>
          <a:prstGeom prst="rect">
            <a:avLst/>
          </a:prstGeom>
        </p:spPr>
      </p:pic>
      <p:pic>
        <p:nvPicPr>
          <p:cNvPr id="16" name="stip3" descr="boon-h-klein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360000">
            <a:off x="1901952" y="3639312"/>
            <a:ext cx="310896" cy="310896"/>
          </a:xfrm>
          <a:prstGeom prst="rect">
            <a:avLst/>
          </a:prstGeom>
        </p:spPr>
      </p:pic>
      <p:pic>
        <p:nvPicPr>
          <p:cNvPr id="17" name="stip4" descr="boon-e-klein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-2220000">
            <a:off x="2313432" y="3639312"/>
            <a:ext cx="310896" cy="310896"/>
          </a:xfrm>
          <a:prstGeom prst="rect">
            <a:avLst/>
          </a:prstGeom>
        </p:spPr>
      </p:pic>
      <p:pic>
        <p:nvPicPr>
          <p:cNvPr id="18" name="stip5" descr="boon-b-klein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600000">
            <a:off x="2724912" y="3639312"/>
            <a:ext cx="310896" cy="310896"/>
          </a:xfrm>
          <a:prstGeom prst="rect">
            <a:avLst/>
          </a:prstGeom>
        </p:spPr>
      </p:pic>
      <p:pic>
        <p:nvPicPr>
          <p:cNvPr id="19" name="stip6" descr="boon-g-klein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-1980000">
            <a:off x="3136392" y="3639312"/>
            <a:ext cx="310896" cy="310896"/>
          </a:xfrm>
          <a:prstGeom prst="rect">
            <a:avLst/>
          </a:prstGeom>
        </p:spPr>
      </p:pic>
      <p:pic>
        <p:nvPicPr>
          <p:cNvPr id="20" name="stip7" descr="boon-g-klein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840000">
            <a:off x="667512" y="4032504"/>
            <a:ext cx="310896" cy="310896"/>
          </a:xfrm>
          <a:prstGeom prst="rect">
            <a:avLst/>
          </a:prstGeom>
        </p:spPr>
      </p:pic>
      <p:pic>
        <p:nvPicPr>
          <p:cNvPr id="21" name="stip8" descr="boon-d-klein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-1740000">
            <a:off x="1078992" y="4032504"/>
            <a:ext cx="310896" cy="310896"/>
          </a:xfrm>
          <a:prstGeom prst="rect">
            <a:avLst/>
          </a:prstGeom>
        </p:spPr>
      </p:pic>
      <p:pic>
        <p:nvPicPr>
          <p:cNvPr id="22" name="stip9" descr="boon-a-klein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080000">
            <a:off x="1490472" y="4032504"/>
            <a:ext cx="310896" cy="310896"/>
          </a:xfrm>
          <a:prstGeom prst="rect">
            <a:avLst/>
          </a:prstGeom>
        </p:spPr>
      </p:pic>
      <p:pic>
        <p:nvPicPr>
          <p:cNvPr id="23" name="stip10" descr="boon-f-klein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-1500000">
            <a:off x="1901952" y="4032504"/>
            <a:ext cx="310896" cy="310896"/>
          </a:xfrm>
          <a:prstGeom prst="rect">
            <a:avLst/>
          </a:prstGeom>
        </p:spPr>
      </p:pic>
      <p:pic>
        <p:nvPicPr>
          <p:cNvPr id="24" name="stip11" descr="boon-c-klein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1320000">
            <a:off x="2313432" y="4032504"/>
            <a:ext cx="310896" cy="310896"/>
          </a:xfrm>
          <a:prstGeom prst="rect">
            <a:avLst/>
          </a:prstGeom>
        </p:spPr>
      </p:pic>
      <p:pic>
        <p:nvPicPr>
          <p:cNvPr id="25" name="stip12" descr="boon-h-klein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-1260000">
            <a:off x="2724912" y="4032504"/>
            <a:ext cx="310896" cy="310896"/>
          </a:xfrm>
          <a:prstGeom prst="rect">
            <a:avLst/>
          </a:prstGeom>
        </p:spPr>
      </p:pic>
      <p:pic>
        <p:nvPicPr>
          <p:cNvPr id="26" name="stip13" descr="boon-e-klein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560000">
            <a:off x="3136392" y="4032504"/>
            <a:ext cx="310896" cy="310896"/>
          </a:xfrm>
          <a:prstGeom prst="rect">
            <a:avLst/>
          </a:prstGeom>
        </p:spPr>
      </p:pic>
      <p:pic>
        <p:nvPicPr>
          <p:cNvPr id="27" name="stip14" descr="boon-e-klein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-1020000">
            <a:off x="667512" y="4425696"/>
            <a:ext cx="310896" cy="310896"/>
          </a:xfrm>
          <a:prstGeom prst="rect">
            <a:avLst/>
          </a:prstGeom>
        </p:spPr>
      </p:pic>
      <p:pic>
        <p:nvPicPr>
          <p:cNvPr id="28" name="stip15" descr="boon-b-klein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1800000">
            <a:off x="1078992" y="4425696"/>
            <a:ext cx="310896" cy="310896"/>
          </a:xfrm>
          <a:prstGeom prst="rect">
            <a:avLst/>
          </a:prstGeom>
        </p:spPr>
      </p:pic>
      <p:pic>
        <p:nvPicPr>
          <p:cNvPr id="29" name="stip16" descr="boon-g-klein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-780000">
            <a:off x="1490472" y="4425696"/>
            <a:ext cx="310896" cy="310896"/>
          </a:xfrm>
          <a:prstGeom prst="rect">
            <a:avLst/>
          </a:prstGeom>
        </p:spPr>
      </p:pic>
      <p:pic>
        <p:nvPicPr>
          <p:cNvPr id="30" name="stip17" descr="boon-d-klein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2040000">
            <a:off x="1901952" y="4425696"/>
            <a:ext cx="310896" cy="310896"/>
          </a:xfrm>
          <a:prstGeom prst="rect">
            <a:avLst/>
          </a:prstGeom>
        </p:spPr>
      </p:pic>
      <p:pic>
        <p:nvPicPr>
          <p:cNvPr id="31" name="stip18" descr="boon-a-klein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-540000">
            <a:off x="2313432" y="4425696"/>
            <a:ext cx="310896" cy="310896"/>
          </a:xfrm>
          <a:prstGeom prst="rect">
            <a:avLst/>
          </a:prstGeom>
        </p:spPr>
      </p:pic>
      <p:pic>
        <p:nvPicPr>
          <p:cNvPr id="32" name="stip19" descr="boon-f-klein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2280000">
            <a:off x="2724912" y="4425696"/>
            <a:ext cx="310896" cy="310896"/>
          </a:xfrm>
          <a:prstGeom prst="rect">
            <a:avLst/>
          </a:prstGeom>
        </p:spPr>
      </p:pic>
      <p:pic>
        <p:nvPicPr>
          <p:cNvPr id="33" name="stip20" descr="boon-c-klein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-300000">
            <a:off x="3136392" y="4425696"/>
            <a:ext cx="310896" cy="310896"/>
          </a:xfrm>
          <a:prstGeom prst="rect">
            <a:avLst/>
          </a:prstGeom>
        </p:spPr>
      </p:pic>
      <p:pic>
        <p:nvPicPr>
          <p:cNvPr id="34" name="stip21" descr="boon-c-klein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2520000">
            <a:off x="667512" y="4818888"/>
            <a:ext cx="310896" cy="310896"/>
          </a:xfrm>
          <a:prstGeom prst="rect">
            <a:avLst/>
          </a:prstGeom>
        </p:spPr>
      </p:pic>
      <p:pic>
        <p:nvPicPr>
          <p:cNvPr id="35" name="stip22" descr="boon-h-klein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-60000">
            <a:off x="1078992" y="4818888"/>
            <a:ext cx="310896" cy="310896"/>
          </a:xfrm>
          <a:prstGeom prst="rect">
            <a:avLst/>
          </a:prstGeom>
        </p:spPr>
      </p:pic>
      <p:pic>
        <p:nvPicPr>
          <p:cNvPr id="36" name="stip23" descr="boon-e-klein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-2640000">
            <a:off x="1490472" y="4818888"/>
            <a:ext cx="310896" cy="310896"/>
          </a:xfrm>
          <a:prstGeom prst="rect">
            <a:avLst/>
          </a:prstGeom>
        </p:spPr>
      </p:pic>
      <p:pic>
        <p:nvPicPr>
          <p:cNvPr id="37" name="stip24" descr="boon-b-klein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180000">
            <a:off x="1901952" y="4818888"/>
            <a:ext cx="310896" cy="310896"/>
          </a:xfrm>
          <a:prstGeom prst="rect">
            <a:avLst/>
          </a:prstGeom>
        </p:spPr>
      </p:pic>
      <p:pic>
        <p:nvPicPr>
          <p:cNvPr id="38" name="stip25" descr="boon-g-klein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-2400000">
            <a:off x="2313432" y="4818888"/>
            <a:ext cx="310896" cy="310896"/>
          </a:xfrm>
          <a:prstGeom prst="rect">
            <a:avLst/>
          </a:prstGeom>
        </p:spPr>
      </p:pic>
      <p:pic>
        <p:nvPicPr>
          <p:cNvPr id="39" name="stip26" descr="boon-d-klein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420000">
            <a:off x="2724912" y="4818888"/>
            <a:ext cx="310896" cy="310896"/>
          </a:xfrm>
          <a:prstGeom prst="rect">
            <a:avLst/>
          </a:prstGeom>
        </p:spPr>
      </p:pic>
      <p:pic>
        <p:nvPicPr>
          <p:cNvPr id="40" name="stip27" descr="boon-a-klein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-2160000">
            <a:off x="3136392" y="4818888"/>
            <a:ext cx="310896" cy="310896"/>
          </a:xfrm>
          <a:prstGeom prst="rect">
            <a:avLst/>
          </a:prstGeom>
        </p:spPr>
      </p:pic>
      <p:pic>
        <p:nvPicPr>
          <p:cNvPr id="41" name="stip28" descr="boon-a-klein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660000">
            <a:off x="667512" y="5212080"/>
            <a:ext cx="310896" cy="310896"/>
          </a:xfrm>
          <a:prstGeom prst="rect">
            <a:avLst/>
          </a:prstGeom>
        </p:spPr>
      </p:pic>
      <p:pic>
        <p:nvPicPr>
          <p:cNvPr id="42" name="stip29" descr="boon-f-klein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-1920000">
            <a:off x="1078992" y="5212080"/>
            <a:ext cx="310896" cy="310896"/>
          </a:xfrm>
          <a:prstGeom prst="rect">
            <a:avLst/>
          </a:prstGeom>
        </p:spPr>
      </p:pic>
      <p:pic>
        <p:nvPicPr>
          <p:cNvPr id="43" name="stip30" descr="boon-c-klein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900000">
            <a:off x="1490472" y="5212080"/>
            <a:ext cx="310896" cy="310896"/>
          </a:xfrm>
          <a:prstGeom prst="rect">
            <a:avLst/>
          </a:prstGeom>
        </p:spPr>
      </p:pic>
      <p:pic>
        <p:nvPicPr>
          <p:cNvPr id="44" name="stip31" descr="boon-h-klein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-1680000">
            <a:off x="1901952" y="5212080"/>
            <a:ext cx="310896" cy="310896"/>
          </a:xfrm>
          <a:prstGeom prst="rect">
            <a:avLst/>
          </a:prstGeom>
        </p:spPr>
      </p:pic>
      <p:pic>
        <p:nvPicPr>
          <p:cNvPr id="45" name="stip32" descr="boon-e-klein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 rot="1140000">
            <a:off x="2313432" y="5212080"/>
            <a:ext cx="310896" cy="310896"/>
          </a:xfrm>
          <a:prstGeom prst="rect">
            <a:avLst/>
          </a:prstGeom>
        </p:spPr>
      </p:pic>
      <p:pic>
        <p:nvPicPr>
          <p:cNvPr id="46" name="stip33" descr="boon-b-klein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 rot="-1440000">
            <a:off x="2724912" y="5212080"/>
            <a:ext cx="310896" cy="310896"/>
          </a:xfrm>
          <a:prstGeom prst="rect">
            <a:avLst/>
          </a:prstGeom>
        </p:spPr>
      </p:pic>
      <p:pic>
        <p:nvPicPr>
          <p:cNvPr id="47" name="stip34" descr="boon-g-klein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1380000">
            <a:off x="3136392" y="5212080"/>
            <a:ext cx="310896" cy="310896"/>
          </a:xfrm>
          <a:prstGeom prst="rect">
            <a:avLst/>
          </a:prstGeom>
        </p:spPr>
      </p:pic>
      <p:pic>
        <p:nvPicPr>
          <p:cNvPr id="48" name="stip35" descr="boon-g-klein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-1200000">
            <a:off x="667512" y="5605272"/>
            <a:ext cx="310896" cy="310896"/>
          </a:xfrm>
          <a:prstGeom prst="rect">
            <a:avLst/>
          </a:prstGeom>
        </p:spPr>
      </p:pic>
      <p:pic>
        <p:nvPicPr>
          <p:cNvPr id="49" name="stip36" descr="boon-d-klein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1620000">
            <a:off x="1078992" y="5605272"/>
            <a:ext cx="310896" cy="310896"/>
          </a:xfrm>
          <a:prstGeom prst="rect">
            <a:avLst/>
          </a:prstGeom>
        </p:spPr>
      </p:pic>
      <p:pic>
        <p:nvPicPr>
          <p:cNvPr id="50" name="stip37" descr="boon-a-klein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-960000">
            <a:off x="1490472" y="5605272"/>
            <a:ext cx="310896" cy="310896"/>
          </a:xfrm>
          <a:prstGeom prst="rect">
            <a:avLst/>
          </a:prstGeom>
        </p:spPr>
      </p:pic>
      <p:pic>
        <p:nvPicPr>
          <p:cNvPr id="51" name="stip38" descr="boon-f-klein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860000">
            <a:off x="1901952" y="5605272"/>
            <a:ext cx="310896" cy="310896"/>
          </a:xfrm>
          <a:prstGeom prst="rect">
            <a:avLst/>
          </a:prstGeom>
        </p:spPr>
      </p:pic>
      <p:pic>
        <p:nvPicPr>
          <p:cNvPr id="52" name="stip39" descr="boon-c-klein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-720000">
            <a:off x="2313432" y="5605272"/>
            <a:ext cx="310896" cy="310896"/>
          </a:xfrm>
          <a:prstGeom prst="rect">
            <a:avLst/>
          </a:prstGeom>
        </p:spPr>
      </p:pic>
      <p:pic>
        <p:nvPicPr>
          <p:cNvPr id="53" name="stip40" descr="boon-h-klein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2100000">
            <a:off x="2724912" y="5605272"/>
            <a:ext cx="310896" cy="310896"/>
          </a:xfrm>
          <a:prstGeom prst="rect">
            <a:avLst/>
          </a:prstGeom>
        </p:spPr>
      </p:pic>
      <p:sp>
        <p:nvSpPr>
          <p:cNvPr id="54" name="stip41"/>
          <p:cNvSpPr/>
          <p:nvPr/>
        </p:nvSpPr>
        <p:spPr>
          <a:xfrm>
            <a:off x="3191256" y="5678424"/>
            <a:ext cx="219456" cy="182880"/>
          </a:xfrm>
          <a:prstGeom prst="ellipse">
            <a:avLst/>
          </a:prstGeom>
          <a:solidFill>
            <a:srgbClr val="15100D">
              <a:alpha val="0"/>
            </a:srgbClr>
          </a:solidFill>
          <a:ln w="9525">
            <a:solidFill>
              <a:srgbClr val="BFAE98"/>
            </a:solidFill>
            <a:prstDash val="dash"/>
          </a:ln>
        </p:spPr>
      </p:sp>
      <p:sp>
        <p:nvSpPr>
          <p:cNvPr id="55" name="!!k1"/>
          <p:cNvSpPr/>
          <p:nvPr/>
        </p:nvSpPr>
        <p:spPr>
          <a:xfrm>
            <a:off x="4526280" y="1097280"/>
            <a:ext cx="3200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400" dirty="0">
                <a:solidFill>
                  <a:srgbClr val="F2E8DA"/>
                </a:solidFill>
                <a:latin typeface="Walbaum Display Light" pitchFamily="34" charset="0"/>
                <a:ea typeface="Walbaum Display Light" pitchFamily="34" charset="-122"/>
                <a:cs typeface="Walbaum Display Light" pitchFamily="34" charset="-120"/>
              </a:rPr>
              <a:t>94%</a:t>
            </a:r>
            <a:endParaRPr lang="en-US" sz="10400" dirty="0"/>
          </a:p>
        </p:txBody>
      </p:sp>
      <p:sp>
        <p:nvSpPr>
          <p:cNvPr id="56" name="!!kt1"/>
          <p:cNvSpPr/>
          <p:nvPr/>
        </p:nvSpPr>
        <p:spPr>
          <a:xfrm>
            <a:off x="4526280" y="2606040"/>
            <a:ext cx="3063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BFAE98"/>
                </a:solidFill>
                <a:latin typeface="Trade Gothic Next Light" pitchFamily="34" charset="0"/>
                <a:ea typeface="Trade Gothic Next Light" pitchFamily="34" charset="-122"/>
                <a:cs typeface="Trade Gothic Next Light" pitchFamily="34" charset="-120"/>
              </a:rPr>
              <a:t>van de klanten van Q2 bestelde in Q3 opnieuw.</a:t>
            </a:r>
            <a:endParaRPr lang="en-US" sz="1400" dirty="0"/>
          </a:p>
        </p:txBody>
      </p:sp>
      <p:graphicFrame>
        <p:nvGraphicFramePr>
          <p:cNvPr id="57" name="ring"/>
          <p:cNvGraphicFramePr/>
          <p:nvPr/>
        </p:nvGraphicFramePr>
        <p:xfrm>
          <a:off x="4389120" y="3520440"/>
          <a:ext cx="2377440" cy="23774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sp>
        <p:nvSpPr>
          <p:cNvPr id="58" name="!!k2"/>
          <p:cNvSpPr/>
          <p:nvPr/>
        </p:nvSpPr>
        <p:spPr>
          <a:xfrm>
            <a:off x="8366760" y="1097280"/>
            <a:ext cx="3200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400" dirty="0">
                <a:solidFill>
                  <a:srgbClr val="F2E8DA"/>
                </a:solidFill>
                <a:latin typeface="Walbaum Display Light" pitchFamily="34" charset="0"/>
                <a:ea typeface="Walbaum Display Light" pitchFamily="34" charset="-122"/>
                <a:cs typeface="Walbaum Display Light" pitchFamily="34" charset="-120"/>
              </a:rPr>
              <a:t>38%</a:t>
            </a:r>
            <a:endParaRPr lang="en-US" sz="10400" dirty="0"/>
          </a:p>
        </p:txBody>
      </p:sp>
      <p:sp>
        <p:nvSpPr>
          <p:cNvPr id="59" name="!!kt2"/>
          <p:cNvSpPr/>
          <p:nvPr/>
        </p:nvSpPr>
        <p:spPr>
          <a:xfrm>
            <a:off x="8366760" y="2606040"/>
            <a:ext cx="3108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BFAE98"/>
                </a:solidFill>
                <a:latin typeface="Trade Gothic Next Light" pitchFamily="34" charset="0"/>
                <a:ea typeface="Trade Gothic Next Light" pitchFamily="34" charset="-122"/>
                <a:cs typeface="Trade Gothic Next Light" pitchFamily="34" charset="-120"/>
              </a:rPr>
              <a:t>van de omzet is Espresso Noord, onze donkerste melange.</a:t>
            </a:r>
            <a:endParaRPr lang="en-US" sz="1400" dirty="0"/>
          </a:p>
        </p:txBody>
      </p:sp>
      <p:sp>
        <p:nvSpPr>
          <p:cNvPr id="60" name="aandeelSpoor"/>
          <p:cNvSpPr/>
          <p:nvPr/>
        </p:nvSpPr>
        <p:spPr>
          <a:xfrm>
            <a:off x="8366760" y="4160520"/>
            <a:ext cx="3108960" cy="201168"/>
          </a:xfrm>
          <a:prstGeom prst="rect">
            <a:avLst/>
          </a:prstGeom>
          <a:solidFill>
            <a:srgbClr val="4A3A30"/>
          </a:solidFill>
          <a:ln/>
        </p:spPr>
      </p:sp>
      <p:sp>
        <p:nvSpPr>
          <p:cNvPr id="61" name="aandeelVul"/>
          <p:cNvSpPr/>
          <p:nvPr/>
        </p:nvSpPr>
        <p:spPr>
          <a:xfrm>
            <a:off x="8366760" y="4160520"/>
            <a:ext cx="1181405" cy="201168"/>
          </a:xfrm>
          <a:prstGeom prst="rect">
            <a:avLst/>
          </a:prstGeom>
          <a:solidFill>
            <a:srgbClr val="D08447"/>
          </a:solidFill>
          <a:ln/>
        </p:spPr>
      </p:sp>
      <p:sp>
        <p:nvSpPr>
          <p:cNvPr id="62" name="aandeelA"/>
          <p:cNvSpPr/>
          <p:nvPr/>
        </p:nvSpPr>
        <p:spPr>
          <a:xfrm>
            <a:off x="8366760" y="4480560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D08447"/>
                </a:solidFill>
                <a:latin typeface="Trade Gothic Next" pitchFamily="34" charset="0"/>
                <a:ea typeface="Trade Gothic Next" pitchFamily="34" charset="-122"/>
                <a:cs typeface="Trade Gothic Next" pitchFamily="34" charset="-120"/>
              </a:rPr>
              <a:t>Espresso Noord</a:t>
            </a:r>
            <a:endParaRPr lang="en-US" sz="1100" dirty="0"/>
          </a:p>
        </p:txBody>
      </p:sp>
      <p:sp>
        <p:nvSpPr>
          <p:cNvPr id="63" name="aandeelB"/>
          <p:cNvSpPr/>
          <p:nvPr/>
        </p:nvSpPr>
        <p:spPr>
          <a:xfrm>
            <a:off x="9555480" y="4480560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100" dirty="0">
                <a:solidFill>
                  <a:srgbClr val="BFAE98"/>
                </a:solidFill>
                <a:latin typeface="Trade Gothic Next" pitchFamily="34" charset="0"/>
                <a:ea typeface="Trade Gothic Next" pitchFamily="34" charset="-122"/>
                <a:cs typeface="Trade Gothic Next" pitchFamily="34" charset="-120"/>
              </a:rPr>
              <a:t>de rest van het assortiment</a:t>
            </a:r>
            <a:endParaRPr lang="en-US" sz="1100" dirty="0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64" name="!!boon">
                <a:extLst>
                  <a:ext uri="{FF2B5EF4-FFF2-40B4-BE49-F238E27FC236}">
                    <a16:creationId xmlns:a16="http://schemas.microsoft.com/office/drawing/2014/main" id="{DDC2B290-69F6-6AA5-E473-E0CF7E6F6FE6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647927905"/>
                  </p:ext>
                </p:extLst>
              </p:nvPr>
            </p:nvGraphicFramePr>
            <p:xfrm>
              <a:off x="10450767" y="5159749"/>
              <a:ext cx="2232783" cy="1567699"/>
            </p:xfrm>
            <a:graphic>
              <a:graphicData uri="http://schemas.microsoft.com/office/drawing/2017/model3d">
                <am3d:model3d r:embed="rId16">
                  <am3d:spPr>
                    <a:xfrm>
                      <a:off x="0" y="0"/>
                      <a:ext cx="2232783" cy="1567699"/>
                    </a:xfrm>
                    <a:prstGeom prst="rect">
                      <a:avLst/>
                    </a:prstGeom>
                  </am3d:spPr>
                  <am3d:camera>
                    <am3d:pos x="0" y="0" z="5927246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500000" d="1000000"/>
                    <am3d:preTrans dx="0" dy="-414000" dz="1926181"/>
                    <am3d:scale>
                      <am3d:sx n="1000000" d="1000000"/>
                      <am3d:sy n="1000000" d="1000000"/>
                      <am3d:sz n="1000000" d="1000000"/>
                    </am3d:scale>
                    <am3d:rot ax="1500000" ay="9600000" az="720000"/>
                    <am3d:postTrans dx="0" dy="0" dz="0"/>
                  </am3d:trans>
                  <am3d:raster rName="Office3DRenderer" rVer="16.0.8326">
                    <am3d:blip r:embed="rId17"/>
                  </am3d:raster>
                  <am3d:objViewport viewportSz="2745848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64" name="!!boon">
                <a:extLst>
                  <a:ext uri="{FF2B5EF4-FFF2-40B4-BE49-F238E27FC236}">
                    <a16:creationId xmlns:a16="http://schemas.microsoft.com/office/drawing/2014/main" id="{DDC2B290-69F6-6AA5-E473-E0CF7E6F6FE6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0450767" y="5159749"/>
                <a:ext cx="2232783" cy="1567699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!!wazig1" descr="boon-e-waziger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 rot="4200000">
            <a:off x="-4023360" y="6766560"/>
            <a:ext cx="3474720" cy="34747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4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3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6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9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21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24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27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33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36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39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42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48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54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57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63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66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69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72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78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81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nodeType="withEffect">
                                  <p:stCondLst>
                                    <p:cond delay="84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87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93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96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99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nodeType="withEffect">
                                  <p:stCondLst>
                                    <p:cond delay="102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108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111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114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117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123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2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980"/>
                            </p:stCondLst>
                            <p:childTnLst>
                              <p:par>
                                <p:cTn id="136" presetID="10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4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2480"/>
                            </p:stCondLst>
                            <p:childTnLst>
                              <p:par>
                                <p:cTn id="14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2" dur="9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3380"/>
                            </p:stCondLst>
                            <p:childTnLst>
                              <p:par>
                                <p:cTn id="144" presetID="10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3880"/>
                            </p:stCondLst>
                            <p:childTnLst>
                              <p:par>
                                <p:cTn id="1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0" dur="7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4580"/>
                            </p:stCondLst>
                            <p:childTnLst>
                              <p:par>
                                <p:cTn id="1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3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4880"/>
                            </p:stCondLst>
                            <p:childTnLst>
                              <p:par>
                                <p:cTn id="1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3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56" grpId="0" animBg="1"/>
      <p:bldGraphic spid="57" grpId="0">
        <p:bldAsOne/>
      </p:bldGraphic>
      <p:bldP spid="59" grpId="0" animBg="1"/>
      <p:bldP spid="62" grpId="0" animBg="1"/>
      <p:bldP spid="6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licht" descr="lich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7720" y="-731520"/>
            <a:ext cx="5943600" cy="5943600"/>
          </a:xfrm>
          <a:prstGeom prst="rect">
            <a:avLst/>
          </a:prstGeom>
        </p:spPr>
      </p:pic>
      <p:pic>
        <p:nvPicPr>
          <p:cNvPr id="4" name="!!wazig2" descr="boon-c-wazi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800000">
            <a:off x="11155680" y="228600"/>
            <a:ext cx="1005840" cy="1005840"/>
          </a:xfrm>
          <a:prstGeom prst="rect">
            <a:avLst/>
          </a:prstGeom>
        </p:spPr>
      </p:pic>
      <p:pic>
        <p:nvPicPr>
          <p:cNvPr id="5" name="!!wazig3" descr="boon-g-wazi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-1200000">
            <a:off x="10424160" y="5669280"/>
            <a:ext cx="1097280" cy="1097280"/>
          </a:xfrm>
          <a:prstGeom prst="rect">
            <a:avLst/>
          </a:prstGeom>
        </p:spPr>
      </p:pic>
      <p:sp>
        <p:nvSpPr>
          <p:cNvPr id="6" name="!!label"/>
          <p:cNvSpPr/>
          <p:nvPr/>
        </p:nvSpPr>
        <p:spPr>
          <a:xfrm>
            <a:off x="685800" y="5669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300" dirty="0">
                <a:solidFill>
                  <a:srgbClr val="D08447"/>
                </a:solidFill>
                <a:latin typeface="Trade Gothic Next" pitchFamily="34" charset="0"/>
                <a:ea typeface="Trade Gothic Next" pitchFamily="34" charset="-122"/>
                <a:cs typeface="Trade Gothic Next" pitchFamily="34" charset="-120"/>
              </a:rPr>
              <a:t>VAN BOON TOT BRANDERIJ</a:t>
            </a:r>
            <a:endParaRPr lang="en-US" sz="1050" dirty="0"/>
          </a:p>
        </p:txBody>
      </p:sp>
      <p:sp>
        <p:nvSpPr>
          <p:cNvPr id="7" name="!!voet"/>
          <p:cNvSpPr/>
          <p:nvPr/>
        </p:nvSpPr>
        <p:spPr>
          <a:xfrm>
            <a:off x="685800" y="6419088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7D6D5E"/>
                </a:solidFill>
                <a:latin typeface="Trade Gothic Next" pitchFamily="34" charset="0"/>
                <a:ea typeface="Trade Gothic Next" pitchFamily="34" charset="-122"/>
                <a:cs typeface="Trade Gothic Next" pitchFamily="34" charset="-120"/>
              </a:rPr>
              <a:t>Zeewind · vertrouwelijk</a:t>
            </a:r>
            <a:endParaRPr lang="en-US" sz="900" dirty="0"/>
          </a:p>
        </p:txBody>
      </p:sp>
      <p:sp>
        <p:nvSpPr>
          <p:cNvPr id="8" name="!!nummer"/>
          <p:cNvSpPr/>
          <p:nvPr/>
        </p:nvSpPr>
        <p:spPr>
          <a:xfrm>
            <a:off x="11201400" y="6419088"/>
            <a:ext cx="3017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900" dirty="0">
                <a:solidFill>
                  <a:srgbClr val="7D6D5E"/>
                </a:solidFill>
                <a:latin typeface="Trade Gothic Next" pitchFamily="34" charset="0"/>
                <a:ea typeface="Trade Gothic Next" pitchFamily="34" charset="-122"/>
                <a:cs typeface="Trade Gothic Next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ring0"/>
          <p:cNvSpPr/>
          <p:nvPr/>
        </p:nvSpPr>
        <p:spPr>
          <a:xfrm>
            <a:off x="6446520" y="1097280"/>
            <a:ext cx="2286000" cy="2286000"/>
          </a:xfrm>
          <a:prstGeom prst="ellipse">
            <a:avLst/>
          </a:prstGeom>
          <a:solidFill>
            <a:srgbClr val="15100D">
              <a:alpha val="0"/>
            </a:srgbClr>
          </a:solidFill>
          <a:ln w="9525">
            <a:solidFill>
              <a:srgbClr val="F2E8DA">
                <a:alpha val="16000"/>
              </a:srgbClr>
            </a:solidFill>
            <a:prstDash val="sysDot"/>
          </a:ln>
        </p:spPr>
      </p:sp>
      <p:sp>
        <p:nvSpPr>
          <p:cNvPr id="10" name="ringmaat0"/>
          <p:cNvSpPr/>
          <p:nvPr/>
        </p:nvSpPr>
        <p:spPr>
          <a:xfrm>
            <a:off x="8613703" y="1451702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dirty="0">
                <a:solidFill>
                  <a:srgbClr val="7D6D5E"/>
                </a:solidFill>
                <a:latin typeface="Trade Gothic Next" pitchFamily="34" charset="0"/>
                <a:ea typeface="Trade Gothic Next" pitchFamily="34" charset="-122"/>
                <a:cs typeface="Trade Gothic Next" pitchFamily="34" charset="-120"/>
              </a:rPr>
              <a:t>2.500 km</a:t>
            </a:r>
            <a:endParaRPr lang="en-US" sz="850" dirty="0"/>
          </a:p>
        </p:txBody>
      </p:sp>
      <p:sp>
        <p:nvSpPr>
          <p:cNvPr id="11" name="ring1"/>
          <p:cNvSpPr/>
          <p:nvPr/>
        </p:nvSpPr>
        <p:spPr>
          <a:xfrm>
            <a:off x="5303520" y="-45720"/>
            <a:ext cx="4572000" cy="4572000"/>
          </a:xfrm>
          <a:prstGeom prst="ellipse">
            <a:avLst/>
          </a:prstGeom>
          <a:solidFill>
            <a:srgbClr val="15100D">
              <a:alpha val="0"/>
            </a:srgbClr>
          </a:solidFill>
          <a:ln w="9525">
            <a:solidFill>
              <a:srgbClr val="F2E8DA">
                <a:alpha val="16000"/>
              </a:srgbClr>
            </a:solidFill>
            <a:prstDash val="sysDot"/>
          </a:ln>
        </p:spPr>
      </p:sp>
      <p:sp>
        <p:nvSpPr>
          <p:cNvPr id="12" name="ringmaat1"/>
          <p:cNvSpPr/>
          <p:nvPr/>
        </p:nvSpPr>
        <p:spPr>
          <a:xfrm>
            <a:off x="9583022" y="846005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dirty="0">
                <a:solidFill>
                  <a:srgbClr val="7D6D5E"/>
                </a:solidFill>
                <a:latin typeface="Trade Gothic Next" pitchFamily="34" charset="0"/>
                <a:ea typeface="Trade Gothic Next" pitchFamily="34" charset="-122"/>
                <a:cs typeface="Trade Gothic Next" pitchFamily="34" charset="-120"/>
              </a:rPr>
              <a:t>5.000 km</a:t>
            </a:r>
            <a:endParaRPr lang="en-US" sz="850" dirty="0"/>
          </a:p>
        </p:txBody>
      </p:sp>
      <p:sp>
        <p:nvSpPr>
          <p:cNvPr id="13" name="ring2"/>
          <p:cNvSpPr/>
          <p:nvPr/>
        </p:nvSpPr>
        <p:spPr>
          <a:xfrm>
            <a:off x="4160520" y="-1188720"/>
            <a:ext cx="6858000" cy="6858000"/>
          </a:xfrm>
          <a:prstGeom prst="ellipse">
            <a:avLst/>
          </a:prstGeom>
          <a:solidFill>
            <a:srgbClr val="15100D">
              <a:alpha val="0"/>
            </a:srgbClr>
          </a:solidFill>
          <a:ln w="9525">
            <a:solidFill>
              <a:srgbClr val="F2E8DA">
                <a:alpha val="16000"/>
              </a:srgbClr>
            </a:solidFill>
            <a:prstDash val="sysDot"/>
          </a:ln>
        </p:spPr>
      </p:sp>
      <p:sp>
        <p:nvSpPr>
          <p:cNvPr id="14" name="ringmaat2"/>
          <p:cNvSpPr/>
          <p:nvPr/>
        </p:nvSpPr>
        <p:spPr>
          <a:xfrm>
            <a:off x="10552341" y="240307"/>
            <a:ext cx="10972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50" dirty="0">
                <a:solidFill>
                  <a:srgbClr val="7D6D5E"/>
                </a:solidFill>
                <a:latin typeface="Trade Gothic Next" pitchFamily="34" charset="0"/>
                <a:ea typeface="Trade Gothic Next" pitchFamily="34" charset="-122"/>
                <a:cs typeface="Trade Gothic Next" pitchFamily="34" charset="-120"/>
              </a:rPr>
              <a:t>7.500 km</a:t>
            </a:r>
            <a:endParaRPr lang="en-US" sz="850" dirty="0"/>
          </a:p>
        </p:txBody>
      </p:sp>
      <p:sp>
        <p:nvSpPr>
          <p:cNvPr id="15" name="ring3"/>
          <p:cNvSpPr/>
          <p:nvPr/>
        </p:nvSpPr>
        <p:spPr>
          <a:xfrm>
            <a:off x="3017520" y="-2331720"/>
            <a:ext cx="9144000" cy="9144000"/>
          </a:xfrm>
          <a:prstGeom prst="ellipse">
            <a:avLst/>
          </a:prstGeom>
          <a:solidFill>
            <a:srgbClr val="15100D">
              <a:alpha val="0"/>
            </a:srgbClr>
          </a:solidFill>
          <a:ln w="9525">
            <a:solidFill>
              <a:srgbClr val="F2E8DA">
                <a:alpha val="16000"/>
              </a:srgbClr>
            </a:solidFill>
            <a:prstDash val="solid"/>
          </a:ln>
        </p:spPr>
      </p:sp>
      <p:sp>
        <p:nvSpPr>
          <p:cNvPr id="16" name="!!titel"/>
          <p:cNvSpPr/>
          <p:nvPr/>
        </p:nvSpPr>
        <p:spPr>
          <a:xfrm>
            <a:off x="685800" y="896112"/>
            <a:ext cx="6035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dirty="0">
                <a:solidFill>
                  <a:srgbClr val="F2E8DA"/>
                </a:solidFill>
                <a:latin typeface="Walbaum Display" pitchFamily="34" charset="0"/>
                <a:ea typeface="Walbaum Display" pitchFamily="34" charset="-122"/>
                <a:cs typeface="Walbaum Display" pitchFamily="34" charset="-120"/>
              </a:rPr>
              <a:t>Drie herkomsten, één branderij.</a:t>
            </a:r>
            <a:endParaRPr lang="en-US" sz="3400" dirty="0"/>
          </a:p>
        </p:txBody>
      </p:sp>
      <p:sp>
        <p:nvSpPr>
          <p:cNvPr id="17" name="route0"/>
          <p:cNvSpPr/>
          <p:nvPr/>
        </p:nvSpPr>
        <p:spPr>
          <a:xfrm flipH="1">
            <a:off x="3417221" y="2240280"/>
            <a:ext cx="4172299" cy="477695"/>
          </a:xfrm>
          <a:prstGeom prst="line">
            <a:avLst/>
          </a:prstGeom>
          <a:noFill/>
          <a:ln w="22225">
            <a:solidFill>
              <a:srgbClr val="D08447">
                <a:alpha val="92000"/>
              </a:srgbClr>
            </a:solidFill>
            <a:prstDash val="solid"/>
          </a:ln>
        </p:spPr>
      </p:sp>
      <p:sp>
        <p:nvSpPr>
          <p:cNvPr id="18" name="herkomst0"/>
          <p:cNvSpPr/>
          <p:nvPr/>
        </p:nvSpPr>
        <p:spPr>
          <a:xfrm>
            <a:off x="3344069" y="2644823"/>
            <a:ext cx="146304" cy="146304"/>
          </a:xfrm>
          <a:prstGeom prst="ellipse">
            <a:avLst/>
          </a:prstGeom>
          <a:solidFill>
            <a:srgbClr val="D08447"/>
          </a:solidFill>
          <a:ln/>
        </p:spPr>
      </p:sp>
      <p:sp>
        <p:nvSpPr>
          <p:cNvPr id="19" name="herkomstnaam0"/>
          <p:cNvSpPr/>
          <p:nvPr/>
        </p:nvSpPr>
        <p:spPr>
          <a:xfrm>
            <a:off x="902621" y="2461943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F2E8DA"/>
                </a:solidFill>
                <a:latin typeface="Trade Gothic Next" pitchFamily="34" charset="0"/>
                <a:ea typeface="Trade Gothic Next" pitchFamily="34" charset="-122"/>
                <a:cs typeface="Trade Gothic Next" pitchFamily="34" charset="-120"/>
              </a:rPr>
              <a:t>Huila, Colombia</a:t>
            </a:r>
            <a:endParaRPr lang="en-US" sz="1200" dirty="0"/>
          </a:p>
          <a:p>
            <a:pPr marL="0" indent="0" algn="r">
              <a:buNone/>
            </a:pPr>
            <a:r>
              <a:rPr lang="en-US" sz="1100" dirty="0">
                <a:solidFill>
                  <a:srgbClr val="BFAE98"/>
                </a:solidFill>
                <a:latin typeface="Trade Gothic Next Light" pitchFamily="34" charset="0"/>
                <a:ea typeface="Trade Gothic Next Light" pitchFamily="34" charset="-122"/>
                <a:cs typeface="Trade Gothic Next Light" pitchFamily="34" charset="-120"/>
              </a:rPr>
              <a:t>9.185 km hemelsbreed</a:t>
            </a:r>
            <a:endParaRPr lang="en-US" sz="1200" dirty="0"/>
          </a:p>
        </p:txBody>
      </p:sp>
      <p:sp>
        <p:nvSpPr>
          <p:cNvPr id="20" name="route1"/>
          <p:cNvSpPr/>
          <p:nvPr/>
        </p:nvSpPr>
        <p:spPr>
          <a:xfrm flipH="1">
            <a:off x="4426805" y="2240280"/>
            <a:ext cx="3162715" cy="2857069"/>
          </a:xfrm>
          <a:prstGeom prst="line">
            <a:avLst/>
          </a:prstGeom>
          <a:noFill/>
          <a:ln w="22225">
            <a:solidFill>
              <a:srgbClr val="D08447">
                <a:alpha val="92000"/>
              </a:srgbClr>
            </a:solidFill>
            <a:prstDash val="solid"/>
          </a:ln>
        </p:spPr>
      </p:sp>
      <p:sp>
        <p:nvSpPr>
          <p:cNvPr id="21" name="herkomst1"/>
          <p:cNvSpPr/>
          <p:nvPr/>
        </p:nvSpPr>
        <p:spPr>
          <a:xfrm>
            <a:off x="4353653" y="5024197"/>
            <a:ext cx="146304" cy="146304"/>
          </a:xfrm>
          <a:prstGeom prst="ellipse">
            <a:avLst/>
          </a:prstGeom>
          <a:solidFill>
            <a:srgbClr val="D08447"/>
          </a:solidFill>
          <a:ln/>
        </p:spPr>
      </p:sp>
      <p:sp>
        <p:nvSpPr>
          <p:cNvPr id="22" name="herkomstnaam1"/>
          <p:cNvSpPr/>
          <p:nvPr/>
        </p:nvSpPr>
        <p:spPr>
          <a:xfrm>
            <a:off x="3238085" y="5261941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2E8DA"/>
                </a:solidFill>
                <a:latin typeface="Trade Gothic Next" pitchFamily="34" charset="0"/>
                <a:ea typeface="Trade Gothic Next" pitchFamily="34" charset="-122"/>
                <a:cs typeface="Trade Gothic Next" pitchFamily="34" charset="-120"/>
              </a:rPr>
              <a:t>Cerrado Mineiro, Brazilië</a:t>
            </a:r>
            <a:endParaRPr lang="en-US" sz="12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BFAE98"/>
                </a:solidFill>
                <a:latin typeface="Trade Gothic Next Light" pitchFamily="34" charset="0"/>
                <a:ea typeface="Trade Gothic Next Light" pitchFamily="34" charset="-122"/>
                <a:cs typeface="Trade Gothic Next Light" pitchFamily="34" charset="-120"/>
              </a:rPr>
              <a:t>9.322 km hemelsbreed</a:t>
            </a:r>
            <a:endParaRPr lang="en-US" sz="1200" dirty="0"/>
          </a:p>
        </p:txBody>
      </p:sp>
      <p:sp>
        <p:nvSpPr>
          <p:cNvPr id="23" name="route2"/>
          <p:cNvSpPr/>
          <p:nvPr/>
        </p:nvSpPr>
        <p:spPr>
          <a:xfrm>
            <a:off x="7589520" y="2240280"/>
            <a:ext cx="1880949" cy="1982430"/>
          </a:xfrm>
          <a:prstGeom prst="line">
            <a:avLst/>
          </a:prstGeom>
          <a:noFill/>
          <a:ln w="22225">
            <a:solidFill>
              <a:srgbClr val="D08447">
                <a:alpha val="92000"/>
              </a:srgbClr>
            </a:solidFill>
            <a:prstDash val="solid"/>
          </a:ln>
        </p:spPr>
      </p:sp>
      <p:sp>
        <p:nvSpPr>
          <p:cNvPr id="24" name="herkomst2"/>
          <p:cNvSpPr/>
          <p:nvPr/>
        </p:nvSpPr>
        <p:spPr>
          <a:xfrm>
            <a:off x="9397317" y="4149558"/>
            <a:ext cx="146304" cy="146304"/>
          </a:xfrm>
          <a:prstGeom prst="ellipse">
            <a:avLst/>
          </a:prstGeom>
          <a:solidFill>
            <a:srgbClr val="D08447"/>
          </a:solidFill>
          <a:ln/>
        </p:spPr>
      </p:sp>
      <p:sp>
        <p:nvSpPr>
          <p:cNvPr id="25" name="herkomstnaam2"/>
          <p:cNvSpPr/>
          <p:nvPr/>
        </p:nvSpPr>
        <p:spPr>
          <a:xfrm>
            <a:off x="9653349" y="3966678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2E8DA"/>
                </a:solidFill>
                <a:latin typeface="Trade Gothic Next" pitchFamily="34" charset="0"/>
                <a:ea typeface="Trade Gothic Next" pitchFamily="34" charset="-122"/>
                <a:cs typeface="Trade Gothic Next" pitchFamily="34" charset="-120"/>
              </a:rPr>
              <a:t>Yirgacheffe, Ethiopië</a:t>
            </a:r>
            <a:endParaRPr lang="en-US" sz="1200" dirty="0"/>
          </a:p>
          <a:p>
            <a:pPr marL="0" indent="0" algn="l">
              <a:buNone/>
            </a:pPr>
            <a:r>
              <a:rPr lang="en-US" sz="1100" dirty="0">
                <a:solidFill>
                  <a:srgbClr val="BFAE98"/>
                </a:solidFill>
                <a:latin typeface="Trade Gothic Next Light" pitchFamily="34" charset="0"/>
                <a:ea typeface="Trade Gothic Next Light" pitchFamily="34" charset="-122"/>
                <a:cs typeface="Trade Gothic Next Light" pitchFamily="34" charset="-120"/>
              </a:rPr>
              <a:t>5.977 km hemelsbreed</a:t>
            </a:r>
            <a:endParaRPr lang="en-US" sz="1200" dirty="0"/>
          </a:p>
        </p:txBody>
      </p:sp>
      <p:sp>
        <p:nvSpPr>
          <p:cNvPr id="26" name="thuisnaam"/>
          <p:cNvSpPr/>
          <p:nvPr/>
        </p:nvSpPr>
        <p:spPr>
          <a:xfrm>
            <a:off x="8366760" y="1673352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F2E8DA"/>
                </a:solidFill>
                <a:latin typeface="Trade Gothic Next" pitchFamily="34" charset="0"/>
                <a:ea typeface="Trade Gothic Next" pitchFamily="34" charset="-122"/>
                <a:cs typeface="Trade Gothic Next" pitchFamily="34" charset="-120"/>
              </a:rPr>
              <a:t>Scheveningen</a:t>
            </a:r>
            <a:endParaRPr lang="en-US" sz="1200" dirty="0"/>
          </a:p>
          <a:p>
            <a:pPr marL="0" indent="0">
              <a:buNone/>
            </a:pPr>
            <a:r>
              <a:rPr lang="en-US" sz="1100" dirty="0">
                <a:solidFill>
                  <a:srgbClr val="BFAE98"/>
                </a:solidFill>
                <a:latin typeface="Trade Gothic Next Light" pitchFamily="34" charset="0"/>
                <a:ea typeface="Trade Gothic Next Light" pitchFamily="34" charset="-122"/>
                <a:cs typeface="Trade Gothic Next Light" pitchFamily="34" charset="-120"/>
              </a:rPr>
              <a:t>hier wordt alles gebrand</a:t>
            </a:r>
            <a:endParaRPr lang="en-US" sz="1200" dirty="0"/>
          </a:p>
        </p:txBody>
      </p:sp>
      <p:sp>
        <p:nvSpPr>
          <p:cNvPr id="27" name="kaartuitleg"/>
          <p:cNvSpPr/>
          <p:nvPr/>
        </p:nvSpPr>
        <p:spPr>
          <a:xfrm>
            <a:off x="685800" y="5989320"/>
            <a:ext cx="5669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7D6D5E"/>
                </a:solidFill>
                <a:latin typeface="Trade Gothic Next Light" pitchFamily="34" charset="0"/>
                <a:ea typeface="Trade Gothic Next Light" pitchFamily="34" charset="-122"/>
                <a:cs typeface="Trade Gothic Next Light" pitchFamily="34" charset="-120"/>
              </a:rPr>
              <a:t>Afstand en richting zoals een vliegtuig vliegt: op deze kaart is elke rechte lijn vanaf Scheveningen de kortste weg.</a:t>
            </a:r>
            <a:endParaRPr lang="en-US" sz="1000" dirty="0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8" name="!!boon">
                <a:extLst>
                  <a:ext uri="{FF2B5EF4-FFF2-40B4-BE49-F238E27FC236}">
                    <a16:creationId xmlns:a16="http://schemas.microsoft.com/office/drawing/2014/main" id="{9AFBE44C-9AA2-D8D4-FC6A-FEE7A6CA852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334978482"/>
                  </p:ext>
                </p:extLst>
              </p:nvPr>
            </p:nvGraphicFramePr>
            <p:xfrm>
              <a:off x="6993037" y="1757413"/>
              <a:ext cx="1192963" cy="965731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1192963" cy="965731"/>
                    </a:xfrm>
                    <a:prstGeom prst="rect">
                      <a:avLst/>
                    </a:prstGeom>
                  </am3d:spPr>
                  <am3d:camera>
                    <am3d:pos x="0" y="0" z="5927246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500000" d="1000000"/>
                    <am3d:preTrans dx="0" dy="-414000" dz="1926181"/>
                    <am3d:scale>
                      <am3d:sx n="1000000" d="1000000"/>
                      <am3d:sy n="1000000" d="1000000"/>
                      <am3d:sz n="1000000" d="1000000"/>
                    </am3d:scale>
                    <am3d:rot ax="600000" ay="21000000" az="1800000"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145806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8" name="!!boon">
                <a:extLst>
                  <a:ext uri="{FF2B5EF4-FFF2-40B4-BE49-F238E27FC236}">
                    <a16:creationId xmlns:a16="http://schemas.microsoft.com/office/drawing/2014/main" id="{9AFBE44C-9AA2-D8D4-FC6A-FEE7A6CA852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993037" y="1757413"/>
                <a:ext cx="1192963" cy="965731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!!wazig1" descr="boon-e-waziger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600000">
            <a:off x="-4023360" y="6766560"/>
            <a:ext cx="3474720" cy="34747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5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9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9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9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9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1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45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9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7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2" grpId="0" animBg="1"/>
      <p:bldP spid="25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licht" descr="lich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8200" y="-1143000"/>
            <a:ext cx="4572000" cy="4572000"/>
          </a:xfrm>
          <a:prstGeom prst="rect">
            <a:avLst/>
          </a:prstGeom>
        </p:spPr>
      </p:pic>
      <p:pic>
        <p:nvPicPr>
          <p:cNvPr id="4" name="!!wazig2" descr="boon-c-wazi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600000">
            <a:off x="6766560" y="182880"/>
            <a:ext cx="1005840" cy="1005840"/>
          </a:xfrm>
          <a:prstGeom prst="rect">
            <a:avLst/>
          </a:prstGeom>
        </p:spPr>
      </p:pic>
      <p:pic>
        <p:nvPicPr>
          <p:cNvPr id="5" name="!!wazig3" descr="boon-g-wazi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6000000">
            <a:off x="11247120" y="5669280"/>
            <a:ext cx="1280160" cy="1280160"/>
          </a:xfrm>
          <a:prstGeom prst="rect">
            <a:avLst/>
          </a:prstGeom>
        </p:spPr>
      </p:pic>
      <p:sp>
        <p:nvSpPr>
          <p:cNvPr id="6" name="!!label"/>
          <p:cNvSpPr/>
          <p:nvPr/>
        </p:nvSpPr>
        <p:spPr>
          <a:xfrm>
            <a:off x="685800" y="5669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300" dirty="0">
                <a:solidFill>
                  <a:srgbClr val="D08447"/>
                </a:solidFill>
                <a:latin typeface="Trade Gothic Next" pitchFamily="34" charset="0"/>
                <a:ea typeface="Trade Gothic Next" pitchFamily="34" charset="-122"/>
                <a:cs typeface="Trade Gothic Next" pitchFamily="34" charset="-120"/>
              </a:rPr>
              <a:t>PLAN Q4</a:t>
            </a:r>
            <a:endParaRPr lang="en-US" sz="1050" dirty="0"/>
          </a:p>
        </p:txBody>
      </p:sp>
      <p:sp>
        <p:nvSpPr>
          <p:cNvPr id="7" name="!!voet"/>
          <p:cNvSpPr/>
          <p:nvPr/>
        </p:nvSpPr>
        <p:spPr>
          <a:xfrm>
            <a:off x="685800" y="6419088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7D6D5E"/>
                </a:solidFill>
                <a:latin typeface="Trade Gothic Next" pitchFamily="34" charset="0"/>
                <a:ea typeface="Trade Gothic Next" pitchFamily="34" charset="-122"/>
                <a:cs typeface="Trade Gothic Next" pitchFamily="34" charset="-120"/>
              </a:rPr>
              <a:t>Zeewind · vertrouwelijk</a:t>
            </a:r>
            <a:endParaRPr lang="en-US" sz="900" dirty="0"/>
          </a:p>
        </p:txBody>
      </p:sp>
      <p:sp>
        <p:nvSpPr>
          <p:cNvPr id="8" name="!!nummer"/>
          <p:cNvSpPr/>
          <p:nvPr/>
        </p:nvSpPr>
        <p:spPr>
          <a:xfrm>
            <a:off x="11201400" y="6419088"/>
            <a:ext cx="3017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900" dirty="0">
                <a:solidFill>
                  <a:srgbClr val="7D6D5E"/>
                </a:solidFill>
                <a:latin typeface="Trade Gothic Next" pitchFamily="34" charset="0"/>
                <a:ea typeface="Trade Gothic Next" pitchFamily="34" charset="-122"/>
                <a:cs typeface="Trade Gothic Next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!!titel"/>
          <p:cNvSpPr/>
          <p:nvPr/>
        </p:nvSpPr>
        <p:spPr>
          <a:xfrm>
            <a:off x="685800" y="896112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dirty="0">
                <a:solidFill>
                  <a:srgbClr val="F2E8DA"/>
                </a:solidFill>
                <a:latin typeface="Walbaum Display" pitchFamily="34" charset="0"/>
                <a:ea typeface="Walbaum Display" pitchFamily="34" charset="-122"/>
                <a:cs typeface="Walbaum Display" pitchFamily="34" charset="-120"/>
              </a:rPr>
              <a:t>Drie dingen vóór de kerst.</a:t>
            </a:r>
            <a:endParaRPr lang="en-US" sz="3400" dirty="0"/>
          </a:p>
        </p:txBody>
      </p:sp>
      <p:sp>
        <p:nvSpPr>
          <p:cNvPr id="10" name="tijdlijn"/>
          <p:cNvSpPr/>
          <p:nvPr/>
        </p:nvSpPr>
        <p:spPr>
          <a:xfrm>
            <a:off x="685800" y="3246120"/>
            <a:ext cx="10817352" cy="0"/>
          </a:xfrm>
          <a:prstGeom prst="line">
            <a:avLst/>
          </a:prstGeom>
          <a:noFill/>
          <a:ln w="12700">
            <a:solidFill>
              <a:srgbClr val="F2E8DA">
                <a:alpha val="35000"/>
              </a:srgbClr>
            </a:solidFill>
            <a:prstDash val="solid"/>
          </a:ln>
        </p:spPr>
      </p:sp>
      <p:sp>
        <p:nvSpPr>
          <p:cNvPr id="11" name="punt0"/>
          <p:cNvSpPr/>
          <p:nvPr/>
        </p:nvSpPr>
        <p:spPr>
          <a:xfrm>
            <a:off x="676656" y="3154680"/>
            <a:ext cx="182880" cy="182880"/>
          </a:xfrm>
          <a:prstGeom prst="ellipse">
            <a:avLst/>
          </a:prstGeom>
          <a:solidFill>
            <a:srgbClr val="D08447"/>
          </a:solidFill>
          <a:ln/>
        </p:spPr>
      </p:sp>
      <p:sp>
        <p:nvSpPr>
          <p:cNvPr id="12" name="maand0"/>
          <p:cNvSpPr/>
          <p:nvPr/>
        </p:nvSpPr>
        <p:spPr>
          <a:xfrm>
            <a:off x="685800" y="269748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D08447"/>
                </a:solidFill>
                <a:latin typeface="Trade Gothic Next" pitchFamily="34" charset="0"/>
                <a:ea typeface="Trade Gothic Next" pitchFamily="34" charset="-122"/>
                <a:cs typeface="Trade Gothic Next" pitchFamily="34" charset="-120"/>
              </a:rPr>
              <a:t>OKTOBER</a:t>
            </a:r>
            <a:endParaRPr lang="en-US" sz="1100" dirty="0"/>
          </a:p>
        </p:txBody>
      </p:sp>
      <p:sp>
        <p:nvSpPr>
          <p:cNvPr id="13" name="plan0"/>
          <p:cNvSpPr/>
          <p:nvPr/>
        </p:nvSpPr>
        <p:spPr>
          <a:xfrm>
            <a:off x="640080" y="3520440"/>
            <a:ext cx="3474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800" dirty="0">
                <a:solidFill>
                  <a:srgbClr val="F2E8DA"/>
                </a:solidFill>
                <a:latin typeface="Walbaum Display Light" pitchFamily="34" charset="0"/>
                <a:ea typeface="Walbaum Display Light" pitchFamily="34" charset="-122"/>
                <a:cs typeface="Walbaum Display Light" pitchFamily="34" charset="-120"/>
              </a:rPr>
              <a:t>1 dag</a:t>
            </a:r>
            <a:endParaRPr lang="en-US" sz="8800" dirty="0"/>
          </a:p>
        </p:txBody>
      </p:sp>
      <p:sp>
        <p:nvSpPr>
          <p:cNvPr id="14" name="plantekst0"/>
          <p:cNvSpPr/>
          <p:nvPr/>
        </p:nvSpPr>
        <p:spPr>
          <a:xfrm>
            <a:off x="685800" y="4846320"/>
            <a:ext cx="3108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BFAE98"/>
                </a:solidFill>
                <a:latin typeface="Trade Gothic Next Light" pitchFamily="34" charset="0"/>
                <a:ea typeface="Trade Gothic Next Light" pitchFamily="34" charset="-122"/>
                <a:cs typeface="Trade Gothic Next Light" pitchFamily="34" charset="-120"/>
              </a:rPr>
              <a:t>levertijd van de webshop, nu nog drie dagen</a:t>
            </a:r>
            <a:endParaRPr lang="en-US" sz="1500" dirty="0"/>
          </a:p>
        </p:txBody>
      </p:sp>
      <p:sp>
        <p:nvSpPr>
          <p:cNvPr id="15" name="punt1"/>
          <p:cNvSpPr/>
          <p:nvPr/>
        </p:nvSpPr>
        <p:spPr>
          <a:xfrm>
            <a:off x="4425696" y="3154680"/>
            <a:ext cx="182880" cy="182880"/>
          </a:xfrm>
          <a:prstGeom prst="ellipse">
            <a:avLst/>
          </a:prstGeom>
          <a:solidFill>
            <a:srgbClr val="D08447"/>
          </a:solidFill>
          <a:ln/>
        </p:spPr>
      </p:sp>
      <p:sp>
        <p:nvSpPr>
          <p:cNvPr id="16" name="maand1"/>
          <p:cNvSpPr/>
          <p:nvPr/>
        </p:nvSpPr>
        <p:spPr>
          <a:xfrm>
            <a:off x="4434840" y="269748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D08447"/>
                </a:solidFill>
                <a:latin typeface="Trade Gothic Next" pitchFamily="34" charset="0"/>
                <a:ea typeface="Trade Gothic Next" pitchFamily="34" charset="-122"/>
                <a:cs typeface="Trade Gothic Next" pitchFamily="34" charset="-120"/>
              </a:rPr>
              <a:t>NOVEMBER</a:t>
            </a:r>
            <a:endParaRPr lang="en-US" sz="1100" dirty="0"/>
          </a:p>
        </p:txBody>
      </p:sp>
      <p:sp>
        <p:nvSpPr>
          <p:cNvPr id="17" name="plan1"/>
          <p:cNvSpPr/>
          <p:nvPr/>
        </p:nvSpPr>
        <p:spPr>
          <a:xfrm>
            <a:off x="4389120" y="3520440"/>
            <a:ext cx="3474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800" dirty="0">
                <a:solidFill>
                  <a:srgbClr val="F2E8DA"/>
                </a:solidFill>
                <a:latin typeface="Walbaum Display Light" pitchFamily="34" charset="0"/>
                <a:ea typeface="Walbaum Display Light" pitchFamily="34" charset="-122"/>
                <a:cs typeface="Walbaum Display Light" pitchFamily="34" charset="-120"/>
              </a:rPr>
              <a:t>2e</a:t>
            </a:r>
            <a:endParaRPr lang="en-US" sz="8800" dirty="0"/>
          </a:p>
        </p:txBody>
      </p:sp>
      <p:sp>
        <p:nvSpPr>
          <p:cNvPr id="18" name="plantekst1"/>
          <p:cNvSpPr/>
          <p:nvPr/>
        </p:nvSpPr>
        <p:spPr>
          <a:xfrm>
            <a:off x="4434840" y="4846320"/>
            <a:ext cx="3108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BFAE98"/>
                </a:solidFill>
                <a:latin typeface="Trade Gothic Next Light" pitchFamily="34" charset="0"/>
                <a:ea typeface="Trade Gothic Next Light" pitchFamily="34" charset="-122"/>
                <a:cs typeface="Trade Gothic Next Light" pitchFamily="34" charset="-120"/>
              </a:rPr>
              <a:t>brandmachine draait vanaf 2 november, dubbele capaciteit</a:t>
            </a:r>
            <a:endParaRPr lang="en-US" sz="1500" dirty="0"/>
          </a:p>
        </p:txBody>
      </p:sp>
      <p:sp>
        <p:nvSpPr>
          <p:cNvPr id="19" name="punt2"/>
          <p:cNvSpPr/>
          <p:nvPr/>
        </p:nvSpPr>
        <p:spPr>
          <a:xfrm>
            <a:off x="8174736" y="3154680"/>
            <a:ext cx="182880" cy="182880"/>
          </a:xfrm>
          <a:prstGeom prst="ellipse">
            <a:avLst/>
          </a:prstGeom>
          <a:solidFill>
            <a:srgbClr val="D08447"/>
          </a:solidFill>
          <a:ln/>
        </p:spPr>
      </p:sp>
      <p:sp>
        <p:nvSpPr>
          <p:cNvPr id="20" name="maand2"/>
          <p:cNvSpPr/>
          <p:nvPr/>
        </p:nvSpPr>
        <p:spPr>
          <a:xfrm>
            <a:off x="8183880" y="269748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kern="0" spc="300" dirty="0">
                <a:solidFill>
                  <a:srgbClr val="D08447"/>
                </a:solidFill>
                <a:latin typeface="Trade Gothic Next" pitchFamily="34" charset="0"/>
                <a:ea typeface="Trade Gothic Next" pitchFamily="34" charset="-122"/>
                <a:cs typeface="Trade Gothic Next" pitchFamily="34" charset="-120"/>
              </a:rPr>
              <a:t>DECEMBER</a:t>
            </a:r>
            <a:endParaRPr lang="en-US" sz="1100" dirty="0"/>
          </a:p>
        </p:txBody>
      </p:sp>
      <p:sp>
        <p:nvSpPr>
          <p:cNvPr id="21" name="plan2"/>
          <p:cNvSpPr/>
          <p:nvPr/>
        </p:nvSpPr>
        <p:spPr>
          <a:xfrm>
            <a:off x="8138160" y="3520440"/>
            <a:ext cx="3474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800" dirty="0">
                <a:solidFill>
                  <a:srgbClr val="F2E8DA"/>
                </a:solidFill>
                <a:latin typeface="Walbaum Display Light" pitchFamily="34" charset="0"/>
                <a:ea typeface="Walbaum Display Light" pitchFamily="34" charset="-122"/>
                <a:cs typeface="Walbaum Display Light" pitchFamily="34" charset="-120"/>
              </a:rPr>
              <a:t>60</a:t>
            </a:r>
            <a:endParaRPr lang="en-US" sz="8800" dirty="0"/>
          </a:p>
        </p:txBody>
      </p:sp>
      <p:sp>
        <p:nvSpPr>
          <p:cNvPr id="22" name="plantekst2"/>
          <p:cNvSpPr/>
          <p:nvPr/>
        </p:nvSpPr>
        <p:spPr>
          <a:xfrm>
            <a:off x="8183880" y="4846320"/>
            <a:ext cx="3108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BFAE98"/>
                </a:solidFill>
                <a:latin typeface="Trade Gothic Next Light" pitchFamily="34" charset="0"/>
                <a:ea typeface="Trade Gothic Next Light" pitchFamily="34" charset="-122"/>
                <a:cs typeface="Trade Gothic Next Light" pitchFamily="34" charset="-120"/>
              </a:rPr>
              <a:t>bedrijven krijgen een kerstpakket van Zeewind</a:t>
            </a:r>
            <a:endParaRPr lang="en-US" sz="1500" dirty="0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23" name="!!boon">
                <a:extLst>
                  <a:ext uri="{FF2B5EF4-FFF2-40B4-BE49-F238E27FC236}">
                    <a16:creationId xmlns:a16="http://schemas.microsoft.com/office/drawing/2014/main" id="{4ACBB71D-A585-EAD9-E5A7-5643312E372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51636546"/>
                  </p:ext>
                </p:extLst>
              </p:nvPr>
            </p:nvGraphicFramePr>
            <p:xfrm>
              <a:off x="9706589" y="381450"/>
              <a:ext cx="2075219" cy="1523097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2075219" cy="1523097"/>
                    </a:xfrm>
                    <a:prstGeom prst="rect">
                      <a:avLst/>
                    </a:prstGeom>
                  </am3d:spPr>
                  <am3d:camera>
                    <am3d:pos x="0" y="0" z="5927246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500000" d="1000000"/>
                    <am3d:preTrans dx="0" dy="-414000" dz="1926181"/>
                    <am3d:scale>
                      <am3d:sx n="1000000" d="1000000"/>
                      <am3d:sy n="1000000" d="1000000"/>
                      <am3d:sz n="1000000" d="1000000"/>
                    </am3d:scale>
                    <am3d:rot ax="19800000" ay="12300000" az="20700000"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2589264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23" name="!!boon">
                <a:extLst>
                  <a:ext uri="{FF2B5EF4-FFF2-40B4-BE49-F238E27FC236}">
                    <a16:creationId xmlns:a16="http://schemas.microsoft.com/office/drawing/2014/main" id="{4ACBB71D-A585-EAD9-E5A7-5643312E372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706589" y="381450"/>
                <a:ext cx="2075219" cy="1523097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!!wazig1" descr="boon-e-waziger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5400000">
            <a:off x="-4023360" y="6675120"/>
            <a:ext cx="3474720" cy="347472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4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2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6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9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2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6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2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licht" descr="lich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4920" y="-1257300"/>
            <a:ext cx="8686800" cy="8686800"/>
          </a:xfrm>
          <a:prstGeom prst="rect">
            <a:avLst/>
          </a:prstGeom>
        </p:spPr>
      </p:pic>
      <p:pic>
        <p:nvPicPr>
          <p:cNvPr id="4" name="!!wazig2" descr="boon-c-wazi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800000">
            <a:off x="6035040" y="274320"/>
            <a:ext cx="1280160" cy="1280160"/>
          </a:xfrm>
          <a:prstGeom prst="rect">
            <a:avLst/>
          </a:prstGeom>
        </p:spPr>
      </p:pic>
      <p:pic>
        <p:nvPicPr>
          <p:cNvPr id="5" name="!!wazig3" descr="boon-g-wazi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7200000">
            <a:off x="10972800" y="5394960"/>
            <a:ext cx="1645920" cy="1645920"/>
          </a:xfrm>
          <a:prstGeom prst="rect">
            <a:avLst/>
          </a:prstGeom>
        </p:spPr>
      </p:pic>
      <p:sp>
        <p:nvSpPr>
          <p:cNvPr id="6" name="!!label"/>
          <p:cNvSpPr/>
          <p:nvPr/>
        </p:nvSpPr>
        <p:spPr>
          <a:xfrm>
            <a:off x="685800" y="566928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kern="0" spc="300" dirty="0">
                <a:solidFill>
                  <a:srgbClr val="D08447"/>
                </a:solidFill>
                <a:latin typeface="Trade Gothic Next" pitchFamily="34" charset="0"/>
                <a:ea typeface="Trade Gothic Next" pitchFamily="34" charset="-122"/>
                <a:cs typeface="Trade Gothic Next" pitchFamily="34" charset="-120"/>
              </a:rPr>
              <a:t>WAT WE VANDAAG VRAGEN</a:t>
            </a:r>
            <a:endParaRPr lang="en-US" sz="1050" dirty="0"/>
          </a:p>
        </p:txBody>
      </p:sp>
      <p:sp>
        <p:nvSpPr>
          <p:cNvPr id="7" name="!!voet"/>
          <p:cNvSpPr/>
          <p:nvPr/>
        </p:nvSpPr>
        <p:spPr>
          <a:xfrm>
            <a:off x="685800" y="6419088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7D6D5E"/>
                </a:solidFill>
                <a:latin typeface="Trade Gothic Next" pitchFamily="34" charset="0"/>
                <a:ea typeface="Trade Gothic Next" pitchFamily="34" charset="-122"/>
                <a:cs typeface="Trade Gothic Next" pitchFamily="34" charset="-120"/>
              </a:rPr>
              <a:t>Zeewind · vertrouwelijk</a:t>
            </a:r>
            <a:endParaRPr lang="en-US" sz="900" dirty="0"/>
          </a:p>
        </p:txBody>
      </p:sp>
      <p:sp>
        <p:nvSpPr>
          <p:cNvPr id="8" name="!!nummer"/>
          <p:cNvSpPr/>
          <p:nvPr/>
        </p:nvSpPr>
        <p:spPr>
          <a:xfrm>
            <a:off x="11201400" y="6419088"/>
            <a:ext cx="30175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900" dirty="0">
                <a:solidFill>
                  <a:srgbClr val="7D6D5E"/>
                </a:solidFill>
                <a:latin typeface="Trade Gothic Next" pitchFamily="34" charset="0"/>
                <a:ea typeface="Trade Gothic Next" pitchFamily="34" charset="-122"/>
                <a:cs typeface="Trade Gothic Next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!!titel"/>
          <p:cNvSpPr/>
          <p:nvPr/>
        </p:nvSpPr>
        <p:spPr>
          <a:xfrm>
            <a:off x="685800" y="1005840"/>
            <a:ext cx="6766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400" dirty="0">
                <a:solidFill>
                  <a:srgbClr val="F2E8DA"/>
                </a:solidFill>
                <a:latin typeface="Walbaum Display" pitchFamily="34" charset="0"/>
                <a:ea typeface="Walbaum Display" pitchFamily="34" charset="-122"/>
                <a:cs typeface="Walbaum Display" pitchFamily="34" charset="-120"/>
              </a:rPr>
              <a:t>Akkoord op de tweede brandmachine.</a:t>
            </a:r>
            <a:endParaRPr lang="en-US" sz="4400" dirty="0"/>
          </a:p>
        </p:txBody>
      </p:sp>
      <p:sp>
        <p:nvSpPr>
          <p:cNvPr id="10" name="!!vraag"/>
          <p:cNvSpPr/>
          <p:nvPr/>
        </p:nvSpPr>
        <p:spPr>
          <a:xfrm>
            <a:off x="548640" y="2697480"/>
            <a:ext cx="74980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800" dirty="0">
                <a:solidFill>
                  <a:srgbClr val="D08447"/>
                </a:solidFill>
                <a:latin typeface="Walbaum Display Light" pitchFamily="34" charset="0"/>
                <a:ea typeface="Walbaum Display Light" pitchFamily="34" charset="-122"/>
                <a:cs typeface="Walbaum Display Light" pitchFamily="34" charset="-120"/>
              </a:rPr>
              <a:t>€ 48.000</a:t>
            </a:r>
            <a:endParaRPr lang="en-US" sz="12800" dirty="0"/>
          </a:p>
        </p:txBody>
      </p:sp>
      <p:sp>
        <p:nvSpPr>
          <p:cNvPr id="11" name="!!vraagtekst"/>
          <p:cNvSpPr/>
          <p:nvPr/>
        </p:nvSpPr>
        <p:spPr>
          <a:xfrm>
            <a:off x="685800" y="452628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dirty="0">
                <a:solidFill>
                  <a:srgbClr val="BFAE98"/>
                </a:solidFill>
                <a:latin typeface="Trade Gothic Next Light" pitchFamily="34" charset="0"/>
                <a:ea typeface="Trade Gothic Next Light" pitchFamily="34" charset="-122"/>
                <a:cs typeface="Trade Gothic Next Light" pitchFamily="34" charset="-120"/>
              </a:rPr>
              <a:t>Terugverdiend in 14 maanden bij de groei van nu.</a:t>
            </a:r>
            <a:endParaRPr lang="en-US" sz="1600" dirty="0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2" name="!!boon">
                <a:extLst>
                  <a:ext uri="{FF2B5EF4-FFF2-40B4-BE49-F238E27FC236}">
                    <a16:creationId xmlns:a16="http://schemas.microsoft.com/office/drawing/2014/main" id="{D6515BE9-C655-E0AC-9021-0F45D39C96D2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198134825"/>
                  </p:ext>
                </p:extLst>
              </p:nvPr>
            </p:nvGraphicFramePr>
            <p:xfrm>
              <a:off x="6972975" y="1087958"/>
              <a:ext cx="4890687" cy="3996281"/>
            </p:xfrm>
            <a:graphic>
              <a:graphicData uri="http://schemas.microsoft.com/office/drawing/2017/model3d">
                <am3d:model3d r:embed="rId7">
                  <am3d:spPr>
                    <a:xfrm>
                      <a:off x="0" y="0"/>
                      <a:ext cx="4890687" cy="3996281"/>
                    </a:xfrm>
                    <a:prstGeom prst="rect">
                      <a:avLst/>
                    </a:prstGeom>
                  </am3d:spPr>
                  <am3d:camera>
                    <am3d:pos x="0" y="0" z="5927246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500000" d="1000000"/>
                    <am3d:preTrans dx="0" dy="-414000" dz="1926181"/>
                    <am3d:scale>
                      <am3d:sx n="1000000" d="1000000"/>
                      <am3d:sy n="1000000" d="1000000"/>
                      <am3d:sz n="1000000" d="1000000"/>
                    </am3d:scale>
                    <am3d:rot ax="360000" ay="720000" az="19680000"/>
                    <am3d:postTrans dx="0" dy="0" dz="0"/>
                  </am3d:trans>
                  <am3d:raster rName="Office3DRenderer" rVer="16.0.8326">
                    <am3d:blip r:embed="rId8"/>
                  </am3d:raster>
                  <am3d:objViewport viewportSz="633696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2" name="!!boon">
                <a:extLst>
                  <a:ext uri="{FF2B5EF4-FFF2-40B4-BE49-F238E27FC236}">
                    <a16:creationId xmlns:a16="http://schemas.microsoft.com/office/drawing/2014/main" id="{D6515BE9-C655-E0AC-9021-0F45D39C96D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972975" y="1087958"/>
                <a:ext cx="4890687" cy="3996281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!!wazig1" descr="boon-e-waziger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 rot="6600000">
            <a:off x="-2194560" y="5303520"/>
            <a:ext cx="3657600" cy="3657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6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!!licht" descr="lich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0" y="-2011680"/>
            <a:ext cx="10058400" cy="10058400"/>
          </a:xfrm>
          <a:prstGeom prst="rect">
            <a:avLst/>
          </a:prstGeom>
        </p:spPr>
      </p:pic>
      <p:pic>
        <p:nvPicPr>
          <p:cNvPr id="4" name="!!wazig2" descr="boon-c-wazig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6000000">
            <a:off x="5303520" y="182880"/>
            <a:ext cx="1463040" cy="1463040"/>
          </a:xfrm>
          <a:prstGeom prst="rect">
            <a:avLst/>
          </a:prstGeom>
        </p:spPr>
      </p:pic>
      <p:pic>
        <p:nvPicPr>
          <p:cNvPr id="5" name="!!wazig3" descr="boon-g-wazi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9000000">
            <a:off x="10789920" y="5303520"/>
            <a:ext cx="1828800" cy="1828800"/>
          </a:xfrm>
          <a:prstGeom prst="rect">
            <a:avLst/>
          </a:prstGeom>
        </p:spPr>
      </p:pic>
      <p:sp>
        <p:nvSpPr>
          <p:cNvPr id="6" name="!!merknaam"/>
          <p:cNvSpPr/>
          <p:nvPr/>
        </p:nvSpPr>
        <p:spPr>
          <a:xfrm>
            <a:off x="685800" y="6400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F2E8DA"/>
                </a:solidFill>
                <a:latin typeface="Trade Gothic Next" pitchFamily="34" charset="0"/>
                <a:ea typeface="Trade Gothic Next" pitchFamily="34" charset="-122"/>
                <a:cs typeface="Trade Gothic Next" pitchFamily="34" charset="-120"/>
              </a:rPr>
              <a:t>ZEEWIND KOFFIEBRANDERS</a:t>
            </a:r>
            <a:endParaRPr lang="en-US" sz="1000" dirty="0"/>
          </a:p>
        </p:txBody>
      </p:sp>
      <p:pic>
        <p:nvPicPr>
          <p:cNvPr id="7" name="!!merk" descr="merk-crem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" y="5394960"/>
            <a:ext cx="420624" cy="420624"/>
          </a:xfrm>
          <a:prstGeom prst="rect">
            <a:avLst/>
          </a:prstGeom>
        </p:spPr>
      </p:pic>
      <p:sp>
        <p:nvSpPr>
          <p:cNvPr id="8" name="!!titel"/>
          <p:cNvSpPr/>
          <p:nvPr/>
        </p:nvSpPr>
        <p:spPr>
          <a:xfrm>
            <a:off x="548640" y="960120"/>
            <a:ext cx="676656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86000"/>
              </a:lnSpc>
              <a:buNone/>
            </a:pPr>
            <a:r>
              <a:rPr lang="en-US" sz="12400" dirty="0">
                <a:solidFill>
                  <a:srgbClr val="F2E8DA"/>
                </a:solidFill>
                <a:latin typeface="Walbaum Display Light" pitchFamily="34" charset="0"/>
                <a:ea typeface="Walbaum Display Light" pitchFamily="34" charset="-122"/>
                <a:cs typeface="Walbaum Display Light" pitchFamily="34" charset="-120"/>
              </a:rPr>
              <a:t>Op naar</a:t>
            </a:r>
            <a:endParaRPr lang="en-US" sz="12400" dirty="0"/>
          </a:p>
          <a:p>
            <a:pPr marL="0" indent="0">
              <a:lnSpc>
                <a:spcPct val="86000"/>
              </a:lnSpc>
              <a:buNone/>
            </a:pPr>
            <a:r>
              <a:rPr lang="en-US" sz="12400" dirty="0">
                <a:solidFill>
                  <a:srgbClr val="F2E8DA"/>
                </a:solidFill>
                <a:latin typeface="Walbaum Display Light" pitchFamily="34" charset="0"/>
                <a:ea typeface="Walbaum Display Light" pitchFamily="34" charset="-122"/>
                <a:cs typeface="Walbaum Display Light" pitchFamily="34" charset="-120"/>
              </a:rPr>
              <a:t>Q4.</a:t>
            </a:r>
            <a:endParaRPr lang="en-US" sz="12400" dirty="0"/>
          </a:p>
        </p:txBody>
      </p:sp>
      <p:sp>
        <p:nvSpPr>
          <p:cNvPr id="9" name="!!zin"/>
          <p:cNvSpPr/>
          <p:nvPr/>
        </p:nvSpPr>
        <p:spPr>
          <a:xfrm>
            <a:off x="685800" y="4754880"/>
            <a:ext cx="6400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i="1" dirty="0">
                <a:solidFill>
                  <a:srgbClr val="BFAE98"/>
                </a:solidFill>
                <a:latin typeface="Walbaum Display" pitchFamily="34" charset="0"/>
                <a:ea typeface="Walbaum Display" pitchFamily="34" charset="-122"/>
                <a:cs typeface="Walbaum Display" pitchFamily="34" charset="-120"/>
              </a:rPr>
              <a:t>Vragen staan open tot de koffie op is.</a:t>
            </a:r>
            <a:endParaRPr lang="en-US" sz="2200" dirty="0"/>
          </a:p>
        </p:txBody>
      </p:sp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0" name="!!boon">
                <a:extLst>
                  <a:ext uri="{FF2B5EF4-FFF2-40B4-BE49-F238E27FC236}">
                    <a16:creationId xmlns:a16="http://schemas.microsoft.com/office/drawing/2014/main" id="{B9CF30FF-D7A7-2A84-3AF6-C0C69F3B40E5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288856742"/>
                  </p:ext>
                </p:extLst>
              </p:nvPr>
            </p:nvGraphicFramePr>
            <p:xfrm>
              <a:off x="6665362" y="700636"/>
              <a:ext cx="4957273" cy="4633765"/>
            </p:xfrm>
            <a:graphic>
              <a:graphicData uri="http://schemas.microsoft.com/office/drawing/2017/model3d">
                <am3d:model3d r:embed="rId8">
                  <am3d:spPr>
                    <a:xfrm>
                      <a:off x="0" y="0"/>
                      <a:ext cx="4957273" cy="4633765"/>
                    </a:xfrm>
                    <a:prstGeom prst="rect">
                      <a:avLst/>
                    </a:prstGeom>
                  </am3d:spPr>
                  <am3d:camera>
                    <am3d:pos x="0" y="0" z="59272463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500000" d="1000000"/>
                    <am3d:preTrans dx="0" dy="-414000" dz="1926181"/>
                    <am3d:scale>
                      <am3d:sx n="1000000" d="1000000"/>
                      <am3d:sy n="1000000" d="1000000"/>
                      <am3d:sz n="1000000" d="1000000"/>
                    </am3d:scale>
                    <am3d:rot ax="1200000" ay="21120000" az="19500000"/>
                    <am3d:postTrans dx="0" dy="0" dz="0"/>
                  </am3d:trans>
                  <am3d:raster rName="Office3DRenderer" rVer="16.0.8326">
                    <am3d:blip r:embed="rId9"/>
                  </am3d:raster>
                  <am3d:objViewport viewportSz="6936375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0" name="!!boon">
                <a:extLst>
                  <a:ext uri="{FF2B5EF4-FFF2-40B4-BE49-F238E27FC236}">
                    <a16:creationId xmlns:a16="http://schemas.microsoft.com/office/drawing/2014/main" id="{B9CF30FF-D7A7-2A84-3AF6-C0C69F3B40E5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665362" y="700636"/>
                <a:ext cx="4957273" cy="4633765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!!wazig1" descr="boon-e-waziger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8400000">
            <a:off x="-1645920" y="5029200"/>
            <a:ext cx="4023360" cy="40233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8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282</Words>
  <Application>Microsoft Office PowerPoint</Application>
  <PresentationFormat>Breedbeeld</PresentationFormat>
  <Paragraphs>76</Paragraphs>
  <Slides>8</Slides>
  <Notes>8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8</vt:i4>
      </vt:variant>
    </vt:vector>
  </HeadingPairs>
  <TitlesOfParts>
    <vt:vector size="14" baseType="lpstr">
      <vt:lpstr>Arial</vt:lpstr>
      <vt:lpstr>Trade Gothic Next</vt:lpstr>
      <vt:lpstr>Trade Gothic Next Light</vt:lpstr>
      <vt:lpstr>Walbaum Display</vt:lpstr>
      <vt:lpstr>Walbaum Display Light</vt:lpstr>
      <vt:lpstr>Office Theme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Diavond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Zeewind Koffiebranders · Q3 2026 · Schitterend</dc:title>
  <dc:subject>Voorbeeld van Diavond</dc:subject>
  <dc:creator>Diavond</dc:creator>
  <cp:lastModifiedBy>Diavond</cp:lastModifiedBy>
  <cp:revision>2</cp:revision>
  <dcterms:created xsi:type="dcterms:W3CDTF">2026-09-23T15:49:40Z</dcterms:created>
  <dcterms:modified xsi:type="dcterms:W3CDTF">2026-09-23T15:51:56Z</dcterms:modified>
</cp:coreProperties>
</file>